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sldIdLst>
    <p:sldId id="353" r:id="rId2"/>
    <p:sldId id="354" r:id="rId3"/>
    <p:sldId id="363" r:id="rId4"/>
    <p:sldId id="364" r:id="rId5"/>
    <p:sldId id="373" r:id="rId6"/>
    <p:sldId id="374" r:id="rId7"/>
    <p:sldId id="414" r:id="rId8"/>
    <p:sldId id="410" r:id="rId9"/>
    <p:sldId id="424" r:id="rId10"/>
    <p:sldId id="365" r:id="rId11"/>
    <p:sldId id="379" r:id="rId12"/>
    <p:sldId id="380" r:id="rId13"/>
    <p:sldId id="421" r:id="rId14"/>
    <p:sldId id="376" r:id="rId15"/>
    <p:sldId id="377" r:id="rId16"/>
    <p:sldId id="378" r:id="rId17"/>
    <p:sldId id="381" r:id="rId18"/>
    <p:sldId id="422" r:id="rId19"/>
    <p:sldId id="375" r:id="rId20"/>
    <p:sldId id="423" r:id="rId21"/>
    <p:sldId id="372" r:id="rId22"/>
    <p:sldId id="382" r:id="rId23"/>
    <p:sldId id="383" r:id="rId24"/>
    <p:sldId id="384" r:id="rId25"/>
    <p:sldId id="386" r:id="rId26"/>
    <p:sldId id="385" r:id="rId27"/>
    <p:sldId id="391" r:id="rId28"/>
    <p:sldId id="387" r:id="rId29"/>
    <p:sldId id="398" r:id="rId30"/>
    <p:sldId id="390" r:id="rId31"/>
    <p:sldId id="368" r:id="rId32"/>
    <p:sldId id="392" r:id="rId33"/>
    <p:sldId id="388" r:id="rId34"/>
    <p:sldId id="395" r:id="rId35"/>
    <p:sldId id="418" r:id="rId36"/>
    <p:sldId id="419" r:id="rId37"/>
    <p:sldId id="420" r:id="rId38"/>
    <p:sldId id="417" r:id="rId39"/>
    <p:sldId id="403" r:id="rId40"/>
    <p:sldId id="404" r:id="rId41"/>
    <p:sldId id="405" r:id="rId42"/>
    <p:sldId id="425" r:id="rId43"/>
    <p:sldId id="415" r:id="rId44"/>
    <p:sldId id="430" r:id="rId45"/>
    <p:sldId id="428" r:id="rId46"/>
    <p:sldId id="429" r:id="rId47"/>
    <p:sldId id="431" r:id="rId48"/>
    <p:sldId id="432" r:id="rId49"/>
    <p:sldId id="433" r:id="rId50"/>
    <p:sldId id="426" r:id="rId51"/>
    <p:sldId id="416" r:id="rId52"/>
    <p:sldId id="400" r:id="rId53"/>
    <p:sldId id="371" r:id="rId54"/>
    <p:sldId id="393" r:id="rId55"/>
    <p:sldId id="394" r:id="rId56"/>
    <p:sldId id="370" r:id="rId57"/>
    <p:sldId id="39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ncent Delaroche" initials="VDE" lastIdx="10" clrIdx="0"/>
  <p:cmAuthor id="1" name="Olivier Bonsignour" initials="OB" lastIdx="2" clrIdx="1"/>
  <p:cmAuthor id="2" name="Alexandra Szynkarski" initials="A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C995"/>
    <a:srgbClr val="00B0F0"/>
    <a:srgbClr val="404040"/>
    <a:srgbClr val="FFC600"/>
    <a:srgbClr val="D54B5F"/>
    <a:srgbClr val="E46C0A"/>
    <a:srgbClr val="FFD956"/>
    <a:srgbClr val="FF9900"/>
    <a:srgbClr val="FFC00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6547" autoAdjust="0"/>
  </p:normalViewPr>
  <p:slideViewPr>
    <p:cSldViewPr>
      <p:cViewPr varScale="1">
        <p:scale>
          <a:sx n="114" d="100"/>
          <a:sy n="114" d="100"/>
        </p:scale>
        <p:origin x="438" y="102"/>
      </p:cViewPr>
      <p:guideLst>
        <p:guide orient="horz" pos="2160"/>
        <p:guide pos="384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C850C1-7044-4903-A816-FFAD50E1ED36}" type="datetimeFigureOut">
              <a:rPr lang="en-US" smtClean="0"/>
              <a:pPr/>
              <a:t>1/11/2023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A012FD-CEAF-4B7A-BF51-6413EB9FE204}" type="slidenum">
              <a:rPr lang="en-US" smtClean="0"/>
              <a:pPr/>
              <a:t>‹#›</a:t>
            </a:fld>
            <a:endParaRPr lang="en-US"/>
          </a:p>
        </p:txBody>
      </p:sp>
    </p:spTree>
    <p:extLst>
      <p:ext uri="{BB962C8B-B14F-4D97-AF65-F5344CB8AC3E}">
        <p14:creationId xmlns:p14="http://schemas.microsoft.com/office/powerpoint/2010/main" val="3751808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41CD0FF-86B1-4D3D-AAF1-F31DDB652910}" type="datetime1">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CAC9E-9444-4DAA-8DD3-E9A9CD50E68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53B3E1-BDFD-4C0F-AF54-ACDD67ABD362}" type="datetime1">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CAC9E-9444-4DAA-8DD3-E9A9CD50E68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5A0B3D-0753-4B8F-84CE-560E935DBBDF}" type="datetime1">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CAC9E-9444-4DAA-8DD3-E9A9CD50E68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1097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114300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274638"/>
            <a:ext cx="10972800" cy="639762"/>
          </a:xfrm>
        </p:spPr>
        <p:txBody>
          <a:bodyPr>
            <a:noAutofit/>
          </a:bodyPr>
          <a:lstStyle>
            <a:lvl1pPr algn="l">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2032000" y="1447800"/>
            <a:ext cx="9550400" cy="4678363"/>
          </a:xfrm>
        </p:spPr>
        <p:txBody>
          <a:bodyPr>
            <a:normAutofit/>
          </a:bodyPr>
          <a:lstStyle>
            <a:lvl1pPr>
              <a:defRPr sz="2800">
                <a:solidFill>
                  <a:schemeClr val="tx1">
                    <a:lumMod val="50000"/>
                    <a:lumOff val="50000"/>
                  </a:schemeClr>
                </a:solidFill>
              </a:defRPr>
            </a:lvl1pPr>
            <a:lvl2pPr>
              <a:defRPr sz="2400">
                <a:solidFill>
                  <a:schemeClr val="tx1">
                    <a:lumMod val="50000"/>
                    <a:lumOff val="50000"/>
                  </a:schemeClr>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a:defRPr sz="1800">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203200" y="6459380"/>
            <a:ext cx="914400" cy="246221"/>
          </a:xfrm>
          <a:prstGeom prst="rect">
            <a:avLst/>
          </a:prstGeom>
          <a:noFill/>
        </p:spPr>
        <p:txBody>
          <a:bodyPr wrap="square" rtlCol="0">
            <a:spAutoFit/>
          </a:bodyPr>
          <a:lstStyle/>
          <a:p>
            <a:fld id="{19AFCDC1-4595-43B3-A0C4-5BDBB17C7F71}" type="slidenum">
              <a:rPr lang="en-US" sz="1000" smtClean="0">
                <a:solidFill>
                  <a:srgbClr val="FFC000"/>
                </a:solidFill>
              </a:rPr>
              <a:pPr/>
              <a:t>‹#›</a:t>
            </a:fld>
            <a:endParaRPr lang="en-US" sz="1000" dirty="0">
              <a:solidFill>
                <a:srgbClr val="FFC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7C5B60-3FEF-4EB1-9694-875D46D3C9A1}" type="datetime1">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CAC9E-9444-4DAA-8DD3-E9A9CD50E68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01B8A8-017A-4F0C-87D7-BEAACDECCCC6}" type="datetime1">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CAC9E-9444-4DAA-8DD3-E9A9CD50E68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2F6EF2-EEF9-416C-BD92-D2DB792D368E}" type="datetime1">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BCAC9E-9444-4DAA-8DD3-E9A9CD50E68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118A9D-8D36-4BA6-8AD7-263BC770597C}" type="datetime1">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BCAC9E-9444-4DAA-8DD3-E9A9CD50E68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FEB09-303D-4548-8242-3E0D6EF55110}" type="datetime1">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BCAC9E-9444-4DAA-8DD3-E9A9CD50E68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497EF4-AAE8-4826-B2D2-FF981B44B84D}" type="datetime1">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CAC9E-9444-4DAA-8DD3-E9A9CD50E68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ED066A-3A38-4279-B0AF-439933693EF6}" type="datetime1">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CAC9E-9444-4DAA-8DD3-E9A9CD50E68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ADE5F-86DD-4B9B-9CBF-0A9D74371668}" type="datetime1">
              <a:rPr lang="en-US" smtClean="0"/>
              <a:pPr/>
              <a:t>1/11/2023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CAC9E-9444-4DAA-8DD3-E9A9CD50E682}" type="slidenum">
              <a:rPr lang="en-US" smtClean="0"/>
              <a:pPr/>
              <a:t>‹#›</a:t>
            </a:fld>
            <a:endParaRPr lang="en-US"/>
          </a:p>
        </p:txBody>
      </p:sp>
      <p:pic>
        <p:nvPicPr>
          <p:cNvPr id="10" name="Picture 9" descr="A picture containing dark, light, sitting, looking  Description automatically generated">
            <a:extLst>
              <a:ext uri="{FF2B5EF4-FFF2-40B4-BE49-F238E27FC236}">
                <a16:creationId xmlns:a16="http://schemas.microsoft.com/office/drawing/2014/main" id="{E0A748B0-99C4-4ACA-A199-6F49CF701AA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1075" t="42294" r="12942" b="51912"/>
          <a:stretch/>
        </p:blipFill>
        <p:spPr>
          <a:xfrm>
            <a:off x="0" y="0"/>
            <a:ext cx="12192000" cy="521976"/>
          </a:xfrm>
          <a:prstGeom prst="rect">
            <a:avLst/>
          </a:prstGeom>
        </p:spPr>
      </p:pic>
      <p:pic>
        <p:nvPicPr>
          <p:cNvPr id="11" name="Picture 10">
            <a:extLst>
              <a:ext uri="{FF2B5EF4-FFF2-40B4-BE49-F238E27FC236}">
                <a16:creationId xmlns:a16="http://schemas.microsoft.com/office/drawing/2014/main" id="{803C6A22-81B5-4B1F-851B-DB39C6FBE6B1}"/>
              </a:ext>
            </a:extLst>
          </p:cNvPr>
          <p:cNvPicPr>
            <a:picLocks noChangeAspect="1"/>
          </p:cNvPicPr>
          <p:nvPr userDrawn="1"/>
        </p:nvPicPr>
        <p:blipFill rotWithShape="1">
          <a:blip r:embed="rId14"/>
          <a:srcRect t="31511"/>
          <a:stretch/>
        </p:blipFill>
        <p:spPr>
          <a:xfrm>
            <a:off x="10564484" y="83766"/>
            <a:ext cx="1516810" cy="335869"/>
          </a:xfrm>
          <a:prstGeom prst="rect">
            <a:avLst/>
          </a:prstGeom>
        </p:spPr>
      </p:pic>
      <p:pic>
        <p:nvPicPr>
          <p:cNvPr id="12" name="Picture 6">
            <a:extLst>
              <a:ext uri="{FF2B5EF4-FFF2-40B4-BE49-F238E27FC236}">
                <a16:creationId xmlns:a16="http://schemas.microsoft.com/office/drawing/2014/main" id="{251446C0-A1CA-49FC-A1EA-D2A10FD4AA42}"/>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10706" y="76200"/>
            <a:ext cx="1759884" cy="35849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casthighlight.com/software-resiliency/"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www.casthighlight.com/software-resiliency/"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hyperlink" Target="http://www.casthighlight.com/software-resiliency/"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hyperlink" Target="http://www.casthighlight.com/software-resiliency/" TargetMode="Externa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http://www.casthighlight.com/alt_magicnumbers-avoid-literal-numbers-e-magic-numbers-not-magic/" TargetMode="External"/><Relationship Id="rId1" Type="http://schemas.openxmlformats.org/officeDocument/2006/relationships/slideLayout" Target="../slideLayouts/slideLayout1.xml"/><Relationship Id="rId6" Type="http://schemas.openxmlformats.org/officeDocument/2006/relationships/hyperlink" Target="http://www.casthighlight.com/alt_riskycatches-exceptions-shouldnt-catched-system-exception-classes/" TargetMode="External"/><Relationship Id="rId5" Type="http://schemas.openxmlformats.org/officeDocument/2006/relationships/image" Target="../media/image8.png"/><Relationship Id="rId4" Type="http://schemas.openxmlformats.org/officeDocument/2006/relationships/hyperlink" Target="http://www.casthighlight.com/alt_prohibitedkeyword-many-controversial-unsafe-deprecated-keywords-procedure-divisions/" TargetMode="Externa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casthighlight.com/software-agility/"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hyperlink" Target="http://www.casthighlight.com/software-agility/"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hyperlink" Target="http://www.casthighlight.com/software-agility/"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www.casthighlight.com/software-agility/"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hyperlink" Target="http://www.casthighlight.com/software-agility/" TargetMode="Externa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hyperlink" Target="http://www.casthighlight.com/alt_starimport-wildcard-imports-not-used-frequently/" TargetMode="External"/><Relationship Id="rId1" Type="http://schemas.openxmlformats.org/officeDocument/2006/relationships/slideLayout" Target="../slideLayouts/slideLayout1.xml"/><Relationship Id="rId6" Type="http://schemas.openxmlformats.org/officeDocument/2006/relationships/hyperlink" Target="http://www.casthighlight.com/alt_uncommentedartifact-ensure-main-sql-related-code-artifacts-documented/" TargetMode="External"/><Relationship Id="rId5" Type="http://schemas.openxmlformats.org/officeDocument/2006/relationships/image" Target="../media/image11.png"/><Relationship Id="rId4" Type="http://schemas.openxmlformats.org/officeDocument/2006/relationships/hyperlink" Target="http://www.casthighlight.com/alt_badnamelength-short-code-identifiers-harder-understand/" TargetMode="Externa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hyperlink" Target="http://www.casthighlight.com/software-elegance/"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hyperlink" Target="http://www.casthighlight.com/alt_nbloc-bulky-files-complex-work-with/" TargetMode="External"/><Relationship Id="rId1" Type="http://schemas.openxmlformats.org/officeDocument/2006/relationships/slideLayout" Target="../slideLayouts/slideLayout1.xml"/><Relationship Id="rId6" Type="http://schemas.openxmlformats.org/officeDocument/2006/relationships/hyperlink" Target="http://www.casthighlight.com/alt_complexbinarydecisions-levels-logic-complexity-conditions-seem-unbalanced/" TargetMode="External"/><Relationship Id="rId5" Type="http://schemas.openxmlformats.org/officeDocument/2006/relationships/image" Target="../media/image14.png"/><Relationship Id="rId4" Type="http://schemas.openxmlformats.org/officeDocument/2006/relationships/hyperlink" Target="http://www.casthighlight.com/alt_fvoc-vocabulary-frequency-may-be-too-low/" TargetMode="External"/><Relationship Id="rId9" Type="http://schemas.openxmlformats.org/officeDocument/2006/relationships/hyperlink" Target="http://www.casthighlight.com/software-elegance/"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doc.casthighlight.com/feature-focus-enhanced-technical-debt-estimates/"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casthighlight.com/software-resiliency/"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ark, light, sitting, looking  Description automatically generated">
            <a:extLst>
              <a:ext uri="{FF2B5EF4-FFF2-40B4-BE49-F238E27FC236}">
                <a16:creationId xmlns:a16="http://schemas.microsoft.com/office/drawing/2014/main" id="{3DE4F15E-6B00-4A51-90F5-35D28D62CFBB}"/>
              </a:ext>
            </a:extLst>
          </p:cNvPr>
          <p:cNvPicPr>
            <a:picLocks noChangeAspect="1"/>
          </p:cNvPicPr>
          <p:nvPr/>
        </p:nvPicPr>
        <p:blipFill rotWithShape="1">
          <a:blip r:embed="rId2">
            <a:extLst>
              <a:ext uri="{28A0092B-C50C-407E-A947-70E740481C1C}">
                <a14:useLocalDpi xmlns:a14="http://schemas.microsoft.com/office/drawing/2010/main" val="0"/>
              </a:ext>
            </a:extLst>
          </a:blip>
          <a:srcRect l="9632" t="22161" r="9632" b="6354"/>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2CEA9002-5155-42CA-AD41-EDD5F0D553F7}"/>
              </a:ext>
            </a:extLst>
          </p:cNvPr>
          <p:cNvPicPr>
            <a:picLocks noChangeAspect="1"/>
          </p:cNvPicPr>
          <p:nvPr/>
        </p:nvPicPr>
        <p:blipFill rotWithShape="1">
          <a:blip r:embed="rId3"/>
          <a:srcRect t="31511"/>
          <a:stretch/>
        </p:blipFill>
        <p:spPr>
          <a:xfrm>
            <a:off x="10564484" y="83766"/>
            <a:ext cx="1516810" cy="335869"/>
          </a:xfrm>
          <a:prstGeom prst="rect">
            <a:avLst/>
          </a:prstGeom>
        </p:spPr>
      </p:pic>
      <p:pic>
        <p:nvPicPr>
          <p:cNvPr id="14" name="Picture 6">
            <a:extLst>
              <a:ext uri="{FF2B5EF4-FFF2-40B4-BE49-F238E27FC236}">
                <a16:creationId xmlns:a16="http://schemas.microsoft.com/office/drawing/2014/main" id="{9124F255-1544-4AD2-A6B3-E0D493E41F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706" y="76200"/>
            <a:ext cx="1759884" cy="3584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9E8B04B-A763-456A-91E3-87A8249150F2}"/>
              </a:ext>
            </a:extLst>
          </p:cNvPr>
          <p:cNvSpPr txBox="1"/>
          <p:nvPr/>
        </p:nvSpPr>
        <p:spPr>
          <a:xfrm>
            <a:off x="635000" y="1350204"/>
            <a:ext cx="10922000" cy="1661223"/>
          </a:xfrm>
          <a:prstGeom prst="rect">
            <a:avLst/>
          </a:prstGeom>
        </p:spPr>
        <p:txBody>
          <a:bodyPr rtlCol="0" anchor="t"/>
          <a:lstStyle/>
          <a:p>
            <a:r>
              <a:rPr lang="en-US" sz="4800" b="0" dirty="0">
                <a:solidFill>
                  <a:srgbClr val="FFC800"/>
                </a:solidFill>
                <a:latin typeface="Gotham Bold" panose="02000803030000020004" pitchFamily="2" charset="0"/>
              </a:rPr>
              <a:t>CAST Highlight</a:t>
            </a:r>
            <a:br>
              <a:rPr lang="en-US" sz="4800" b="0" dirty="0">
                <a:solidFill>
                  <a:srgbClr val="FFC800"/>
                </a:solidFill>
                <a:latin typeface="Gotham Book"/>
              </a:rPr>
            </a:br>
            <a:r>
              <a:rPr lang="en-US" sz="4800" b="0" dirty="0">
                <a:solidFill>
                  <a:srgbClr val="FFFFFF"/>
                </a:solidFill>
                <a:latin typeface="Gotham Book"/>
              </a:rPr>
              <a:t>METRICS &amp; METHODOLOGY</a:t>
            </a:r>
            <a:endParaRPr lang="en-US" sz="2400" b="0" dirty="0">
              <a:solidFill>
                <a:srgbClr val="808080"/>
              </a:solidFill>
              <a:latin typeface="Gotham Book"/>
            </a:endParaRPr>
          </a:p>
        </p:txBody>
      </p:sp>
      <p:pic>
        <p:nvPicPr>
          <p:cNvPr id="6" name="Picture 5">
            <a:extLst>
              <a:ext uri="{FF2B5EF4-FFF2-40B4-BE49-F238E27FC236}">
                <a16:creationId xmlns:a16="http://schemas.microsoft.com/office/drawing/2014/main" id="{DDCF9589-AE85-4729-9951-5A3587571ADC}"/>
              </a:ext>
            </a:extLst>
          </p:cNvPr>
          <p:cNvPicPr>
            <a:picLocks noChangeAspect="1"/>
          </p:cNvPicPr>
          <p:nvPr/>
        </p:nvPicPr>
        <p:blipFill rotWithShape="1">
          <a:blip r:embed="rId5"/>
          <a:srcRect b="14342"/>
          <a:stretch/>
        </p:blipFill>
        <p:spPr>
          <a:xfrm>
            <a:off x="6629399" y="3941996"/>
            <a:ext cx="4702577" cy="2916004"/>
          </a:xfrm>
          <a:prstGeom prst="rect">
            <a:avLst/>
          </a:prstGeom>
        </p:spPr>
      </p:pic>
    </p:spTree>
    <p:extLst>
      <p:ext uri="{BB962C8B-B14F-4D97-AF65-F5344CB8AC3E}">
        <p14:creationId xmlns:p14="http://schemas.microsoft.com/office/powerpoint/2010/main" val="1366466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3048000"/>
            <a:ext cx="8382000" cy="3970318"/>
          </a:xfrm>
          <a:prstGeom prst="rect">
            <a:avLst/>
          </a:prstGeom>
          <a:noFill/>
        </p:spPr>
        <p:txBody>
          <a:bodyPr wrap="square" rtlCol="0">
            <a:spAutoFit/>
          </a:bodyPr>
          <a:lstStyle/>
          <a:p>
            <a:pPr lvl="1"/>
            <a:r>
              <a:rPr lang="en-US" sz="2400" b="1" dirty="0"/>
              <a:t>Code Insights samples that impact the Software Resiliency</a:t>
            </a:r>
          </a:p>
          <a:p>
            <a:pPr marL="800100" lvl="1" indent="-342900">
              <a:buFont typeface="Wingdings" panose="05000000000000000000" pitchFamily="2" charset="2"/>
              <a:buChar char="§"/>
            </a:pPr>
            <a:r>
              <a:rPr lang="en-US" sz="2400" dirty="0"/>
              <a:t>Java</a:t>
            </a:r>
            <a:r>
              <a:rPr lang="en-US" sz="2400" b="1" dirty="0"/>
              <a:t> </a:t>
            </a:r>
            <a:r>
              <a:rPr lang="en-US" sz="2400" dirty="0"/>
              <a:t>“</a:t>
            </a:r>
            <a:r>
              <a:rPr lang="en-US" sz="2400" b="1" dirty="0"/>
              <a:t>Code Reliability</a:t>
            </a:r>
            <a:r>
              <a:rPr lang="en-US" sz="2400" dirty="0"/>
              <a:t>”</a:t>
            </a:r>
            <a:r>
              <a:rPr lang="en-US" sz="2400" b="1" dirty="0"/>
              <a:t> </a:t>
            </a:r>
            <a:r>
              <a:rPr lang="en-US" sz="2400" dirty="0"/>
              <a:t>Code Insights</a:t>
            </a:r>
          </a:p>
          <a:p>
            <a:pPr marL="1257300" lvl="2" indent="-342900">
              <a:buFont typeface="Wingdings" panose="05000000000000000000" pitchFamily="2" charset="2"/>
              <a:buChar char="§"/>
            </a:pPr>
            <a:r>
              <a:rPr lang="en-US" dirty="0"/>
              <a:t>Too many assignment in conditional expression</a:t>
            </a:r>
          </a:p>
          <a:p>
            <a:pPr marL="1257300" lvl="2" indent="-342900">
              <a:buFont typeface="Wingdings" panose="05000000000000000000" pitchFamily="2" charset="2"/>
              <a:buChar char="§"/>
            </a:pPr>
            <a:r>
              <a:rPr lang="en-US" dirty="0"/>
              <a:t>Too many switch cases with missing ending break</a:t>
            </a:r>
          </a:p>
          <a:p>
            <a:pPr marL="1257300" lvl="2" indent="-342900">
              <a:buFont typeface="Wingdings" panose="05000000000000000000" pitchFamily="2" charset="2"/>
              <a:buChar char="§"/>
            </a:pPr>
            <a:r>
              <a:rPr lang="en-US" dirty="0"/>
              <a:t>Too many bug patterns</a:t>
            </a:r>
          </a:p>
          <a:p>
            <a:pPr marL="1257300" lvl="2" indent="-342900">
              <a:buFont typeface="Wingdings" panose="05000000000000000000" pitchFamily="2" charset="2"/>
              <a:buChar char="§"/>
            </a:pPr>
            <a:r>
              <a:rPr lang="en-US" dirty="0"/>
              <a:t>Too many calls to risky functions (</a:t>
            </a:r>
            <a:r>
              <a:rPr lang="en-US" dirty="0" err="1"/>
              <a:t>eg</a:t>
            </a:r>
            <a:r>
              <a:rPr lang="en-US" dirty="0"/>
              <a:t>: </a:t>
            </a:r>
            <a:r>
              <a:rPr lang="en-US" dirty="0" err="1"/>
              <a:t>System.gc</a:t>
            </a:r>
            <a:r>
              <a:rPr lang="en-US" dirty="0"/>
              <a:t>)</a:t>
            </a:r>
          </a:p>
          <a:p>
            <a:pPr marL="1257300" lvl="2" indent="-342900">
              <a:buFont typeface="Wingdings" panose="05000000000000000000" pitchFamily="2" charset="2"/>
              <a:buChar char="§"/>
            </a:pPr>
            <a:r>
              <a:rPr lang="en-US" dirty="0"/>
              <a:t>Out of Finally Jumps</a:t>
            </a:r>
          </a:p>
          <a:p>
            <a:pPr marL="1257300" lvl="2" indent="-342900">
              <a:buFont typeface="Wingdings" panose="05000000000000000000" pitchFamily="2" charset="2"/>
              <a:buChar char="§"/>
            </a:pPr>
            <a:r>
              <a:rPr lang="en-US" dirty="0"/>
              <a:t>Too many illegal throws (</a:t>
            </a:r>
            <a:r>
              <a:rPr lang="en-US" dirty="0" err="1"/>
              <a:t>eg</a:t>
            </a:r>
            <a:r>
              <a:rPr lang="en-US" dirty="0"/>
              <a:t>: </a:t>
            </a:r>
            <a:r>
              <a:rPr lang="en-US" dirty="0" err="1"/>
              <a:t>java.lang.Error</a:t>
            </a:r>
            <a:r>
              <a:rPr lang="en-US" dirty="0"/>
              <a:t>)</a:t>
            </a:r>
          </a:p>
          <a:p>
            <a:pPr marL="1257300" lvl="2" indent="-342900">
              <a:buFont typeface="Wingdings" panose="05000000000000000000" pitchFamily="2" charset="2"/>
              <a:buChar char="§"/>
            </a:pPr>
            <a:r>
              <a:rPr lang="en-US" dirty="0"/>
              <a:t>Missing Hash Code</a:t>
            </a:r>
          </a:p>
          <a:p>
            <a:pPr marL="1257300" lvl="2" indent="-342900">
              <a:buFont typeface="Wingdings" panose="05000000000000000000" pitchFamily="2" charset="2"/>
              <a:buChar char="§"/>
            </a:pPr>
            <a:r>
              <a:rPr lang="en-US" dirty="0"/>
              <a:t>Overload Equals</a:t>
            </a:r>
          </a:p>
          <a:p>
            <a:pPr marL="1257300" lvl="2" indent="-342900">
              <a:buFont typeface="Wingdings" panose="05000000000000000000" pitchFamily="2" charset="2"/>
              <a:buChar char="§"/>
            </a:pPr>
            <a:r>
              <a:rPr lang="en-US" dirty="0"/>
              <a:t>Too many control flow structure without braces</a:t>
            </a:r>
          </a:p>
          <a:p>
            <a:pPr marL="1257300" lvl="2" indent="-342900">
              <a:buFont typeface="Wingdings" panose="05000000000000000000" pitchFamily="2" charset="2"/>
              <a:buChar char="§"/>
            </a:pPr>
            <a:r>
              <a:rPr lang="en-US" dirty="0"/>
              <a:t>Class Comparisons (</a:t>
            </a:r>
            <a:r>
              <a:rPr lang="en-US" dirty="0" err="1"/>
              <a:t>eg</a:t>
            </a:r>
            <a:r>
              <a:rPr lang="en-US" dirty="0"/>
              <a:t>: use of </a:t>
            </a:r>
            <a:r>
              <a:rPr lang="en-US" dirty="0" err="1"/>
              <a:t>getClass</a:t>
            </a:r>
            <a:r>
              <a:rPr lang="en-US" dirty="0"/>
              <a:t>().</a:t>
            </a:r>
            <a:r>
              <a:rPr lang="en-US" dirty="0" err="1"/>
              <a:t>getName</a:t>
            </a:r>
            <a:r>
              <a:rPr lang="en-US" dirty="0"/>
              <a:t>())</a:t>
            </a:r>
            <a:endParaRPr lang="en-US" sz="2000" dirty="0"/>
          </a:p>
          <a:p>
            <a:pPr marL="1257300" lvl="2" indent="-342900">
              <a:buFont typeface="Wingdings" panose="05000000000000000000" pitchFamily="2" charset="2"/>
              <a:buChar char="§"/>
            </a:pPr>
            <a:endParaRPr lang="en-US" sz="2400" dirty="0"/>
          </a:p>
        </p:txBody>
      </p:sp>
      <p:grpSp>
        <p:nvGrpSpPr>
          <p:cNvPr id="9" name="Groupe 8"/>
          <p:cNvGrpSpPr/>
          <p:nvPr/>
        </p:nvGrpSpPr>
        <p:grpSpPr>
          <a:xfrm>
            <a:off x="9839148" y="3184076"/>
            <a:ext cx="1828800" cy="1709052"/>
            <a:chOff x="4419600" y="3013441"/>
            <a:chExt cx="1600200" cy="1521144"/>
          </a:xfrm>
        </p:grpSpPr>
        <p:sp>
          <p:nvSpPr>
            <p:cNvPr id="10" name="Rounded Rectangle 51"/>
            <p:cNvSpPr/>
            <p:nvPr/>
          </p:nvSpPr>
          <p:spPr>
            <a:xfrm>
              <a:off x="4419600" y="3086785"/>
              <a:ext cx="1600200" cy="1447800"/>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r>
                <a:rPr lang="en-US" sz="2400" baseline="30000" dirty="0">
                  <a:solidFill>
                    <a:schemeClr val="bg1"/>
                  </a:solidFill>
                  <a:latin typeface="Open Sans" panose="020B0606030504020204"/>
                  <a:ea typeface="Open Sans" panose="020B0606030504020204" pitchFamily="34" charset="0"/>
                  <a:cs typeface="Open Sans" panose="020B0606030504020204" pitchFamily="34" charset="0"/>
                </a:rPr>
                <a:t>Code Reliability</a:t>
              </a:r>
            </a:p>
          </p:txBody>
        </p:sp>
        <p:pic>
          <p:nvPicPr>
            <p:cNvPr id="12" name="Picture 5"/>
            <p:cNvPicPr>
              <a:picLocks noChangeAspect="1"/>
            </p:cNvPicPr>
            <p:nvPr/>
          </p:nvPicPr>
          <p:blipFill rotWithShape="1">
            <a:blip r:embed="rId2"/>
            <a:srcRect b="29520"/>
            <a:stretch/>
          </p:blipFill>
          <p:spPr>
            <a:xfrm>
              <a:off x="4594690" y="3013441"/>
              <a:ext cx="1250020" cy="813863"/>
            </a:xfrm>
            <a:prstGeom prst="rect">
              <a:avLst/>
            </a:prstGeom>
          </p:spPr>
        </p:pic>
      </p:grpSp>
      <p:sp>
        <p:nvSpPr>
          <p:cNvPr id="13" name="Rectangle 12">
            <a:extLst>
              <a:ext uri="{FF2B5EF4-FFF2-40B4-BE49-F238E27FC236}">
                <a16:creationId xmlns:a16="http://schemas.microsoft.com/office/drawing/2014/main" id="{6C5DA196-61F9-4104-B8EA-15E78A6D2556}"/>
              </a:ext>
            </a:extLst>
          </p:cNvPr>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600" dirty="0">
                <a:hlinkClick r:id="rId3"/>
              </a:rPr>
              <a:t>Software Resiliency</a:t>
            </a:r>
            <a:r>
              <a:rPr lang="en-US" sz="1600" dirty="0"/>
              <a:t> indicates programming best practices that make software bullet-proof, more robust and secure.</a:t>
            </a:r>
            <a:r>
              <a:rPr lang="en-US" sz="1600" i="1" dirty="0"/>
              <a:t> This index is derived through technology-specific code analysis that searches for the presence of code patterns that may comprise the reliability of the software at short term. Higher is the Software Resiliency, lower is the likelihood of defects occurring in production.</a:t>
            </a:r>
            <a:endParaRPr lang="fr-FR" sz="1600" dirty="0"/>
          </a:p>
        </p:txBody>
      </p:sp>
      <p:sp>
        <p:nvSpPr>
          <p:cNvPr id="14" name="Rectangle 13">
            <a:extLst>
              <a:ext uri="{FF2B5EF4-FFF2-40B4-BE49-F238E27FC236}">
                <a16:creationId xmlns:a16="http://schemas.microsoft.com/office/drawing/2014/main" id="{84EEE781-AAFE-4BA7-9C45-EF0F1E32527A}"/>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Resiliency</a:t>
            </a:r>
          </a:p>
        </p:txBody>
      </p:sp>
      <p:pic>
        <p:nvPicPr>
          <p:cNvPr id="15" name="Picture 2" descr="Preview">
            <a:extLst>
              <a:ext uri="{FF2B5EF4-FFF2-40B4-BE49-F238E27FC236}">
                <a16:creationId xmlns:a16="http://schemas.microsoft.com/office/drawing/2014/main" id="{07A7A4BD-32AC-44B0-88BE-E9A4180E3E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149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3180814"/>
            <a:ext cx="8382000" cy="3046988"/>
          </a:xfrm>
          <a:prstGeom prst="rect">
            <a:avLst/>
          </a:prstGeom>
          <a:noFill/>
        </p:spPr>
        <p:txBody>
          <a:bodyPr wrap="square" rtlCol="0">
            <a:spAutoFit/>
          </a:bodyPr>
          <a:lstStyle/>
          <a:p>
            <a:pPr marL="800100" lvl="1" indent="-342900">
              <a:buFont typeface="Wingdings" panose="05000000000000000000" pitchFamily="2" charset="2"/>
              <a:buChar char="§"/>
            </a:pPr>
            <a:r>
              <a:rPr lang="en-US" sz="2400" b="1" dirty="0"/>
              <a:t>Code Insights samples that impact the Software Resiliency</a:t>
            </a:r>
          </a:p>
          <a:p>
            <a:pPr marL="800100" lvl="1" indent="-342900">
              <a:buFont typeface="Wingdings" panose="05000000000000000000" pitchFamily="2" charset="2"/>
              <a:buChar char="§"/>
            </a:pPr>
            <a:r>
              <a:rPr lang="en-US" sz="2400" dirty="0"/>
              <a:t>PHP “</a:t>
            </a:r>
            <a:r>
              <a:rPr lang="en-US" sz="2400" b="1" dirty="0"/>
              <a:t>Programming Best Practices</a:t>
            </a:r>
            <a:r>
              <a:rPr lang="en-US" sz="2400" dirty="0"/>
              <a:t>” Code Insights</a:t>
            </a:r>
          </a:p>
          <a:p>
            <a:pPr marL="1257300" lvl="2" indent="-342900">
              <a:buFont typeface="Wingdings" panose="05000000000000000000" pitchFamily="2" charset="2"/>
              <a:buChar char="§"/>
            </a:pPr>
            <a:r>
              <a:rPr lang="en-US" dirty="0"/>
              <a:t>Too many empty catches</a:t>
            </a:r>
          </a:p>
          <a:p>
            <a:pPr marL="1257300" lvl="2" indent="-342900">
              <a:buFont typeface="Wingdings" panose="05000000000000000000" pitchFamily="2" charset="2"/>
              <a:buChar char="§"/>
            </a:pPr>
            <a:r>
              <a:rPr lang="en-US" dirty="0"/>
              <a:t>Too many requests on too many tables or using "order by" clause</a:t>
            </a:r>
          </a:p>
          <a:p>
            <a:pPr marL="1257300" lvl="2" indent="-342900">
              <a:buFont typeface="Wingdings" panose="05000000000000000000" pitchFamily="2" charset="2"/>
              <a:buChar char="§"/>
            </a:pPr>
            <a:r>
              <a:rPr lang="en-US" dirty="0"/>
              <a:t>Too many objects not assigned to a variable once instantiated, or contains too many assignments to "this“</a:t>
            </a:r>
          </a:p>
          <a:p>
            <a:pPr marL="1257300" lvl="2" indent="-342900">
              <a:buFont typeface="Wingdings" panose="05000000000000000000" pitchFamily="2" charset="2"/>
              <a:buChar char="§"/>
            </a:pPr>
            <a:r>
              <a:rPr lang="en-US" dirty="0"/>
              <a:t>Too many concatenations of literal string having the same type (simple or double quote) or contains too many lonely variables in string</a:t>
            </a:r>
          </a:p>
          <a:p>
            <a:pPr marL="1257300" lvl="2" indent="-342900">
              <a:buFont typeface="Wingdings" panose="05000000000000000000" pitchFamily="2" charset="2"/>
              <a:buChar char="§"/>
            </a:pPr>
            <a:r>
              <a:rPr lang="en-US" dirty="0"/>
              <a:t>Too many functions whose parameters having a default value don't come at the end of the function signature</a:t>
            </a:r>
          </a:p>
        </p:txBody>
      </p:sp>
      <p:grpSp>
        <p:nvGrpSpPr>
          <p:cNvPr id="10" name="Groupe 9"/>
          <p:cNvGrpSpPr/>
          <p:nvPr/>
        </p:nvGrpSpPr>
        <p:grpSpPr>
          <a:xfrm>
            <a:off x="9906000" y="3174551"/>
            <a:ext cx="1828800" cy="1728102"/>
            <a:chOff x="4419600" y="2996486"/>
            <a:chExt cx="1600200" cy="1538099"/>
          </a:xfrm>
        </p:grpSpPr>
        <p:sp>
          <p:nvSpPr>
            <p:cNvPr id="12" name="Rounded Rectangle 51"/>
            <p:cNvSpPr/>
            <p:nvPr/>
          </p:nvSpPr>
          <p:spPr>
            <a:xfrm>
              <a:off x="4419600" y="3086785"/>
              <a:ext cx="1600200" cy="1447800"/>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r>
                <a:rPr lang="en-US" sz="3200" baseline="30000" dirty="0">
                  <a:solidFill>
                    <a:schemeClr val="bg1"/>
                  </a:solidFill>
                  <a:latin typeface="Open Sans" panose="020B0606030504020204"/>
                  <a:ea typeface="Open Sans" panose="020B0606030504020204" pitchFamily="34" charset="0"/>
                  <a:cs typeface="Open Sans" panose="020B0606030504020204" pitchFamily="34" charset="0"/>
                </a:rPr>
                <a:t>Best Practices</a:t>
              </a:r>
            </a:p>
          </p:txBody>
        </p:sp>
        <p:pic>
          <p:nvPicPr>
            <p:cNvPr id="13" name="Picture 5"/>
            <p:cNvPicPr>
              <a:picLocks noChangeAspect="1"/>
            </p:cNvPicPr>
            <p:nvPr/>
          </p:nvPicPr>
          <p:blipFill>
            <a:blip r:embed="rId2"/>
            <a:stretch>
              <a:fillRect/>
            </a:stretch>
          </p:blipFill>
          <p:spPr>
            <a:xfrm>
              <a:off x="4602303" y="2996486"/>
              <a:ext cx="1250020" cy="1154744"/>
            </a:xfrm>
            <a:prstGeom prst="rect">
              <a:avLst/>
            </a:prstGeom>
          </p:spPr>
        </p:pic>
      </p:grpSp>
      <p:sp>
        <p:nvSpPr>
          <p:cNvPr id="14" name="Rectangle 13">
            <a:extLst>
              <a:ext uri="{FF2B5EF4-FFF2-40B4-BE49-F238E27FC236}">
                <a16:creationId xmlns:a16="http://schemas.microsoft.com/office/drawing/2014/main" id="{A1F506E0-EB05-4552-9033-0BA5DBFA2F20}"/>
              </a:ext>
            </a:extLst>
          </p:cNvPr>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600" dirty="0">
                <a:hlinkClick r:id="rId3"/>
              </a:rPr>
              <a:t>Software Resiliency</a:t>
            </a:r>
            <a:r>
              <a:rPr lang="en-US" sz="1600" dirty="0"/>
              <a:t> indicates programming best practices that make software bullet-proof, more robust and secure.</a:t>
            </a:r>
            <a:r>
              <a:rPr lang="en-US" sz="1600" i="1" dirty="0"/>
              <a:t> This index is derived through technology-specific code analysis that searches for the presence of code patterns that may comprise the reliability of the software at short term. Higher is the Software Resiliency, lower is the likelihood of defects occurring in production.</a:t>
            </a:r>
            <a:endParaRPr lang="fr-FR" sz="1600" dirty="0"/>
          </a:p>
        </p:txBody>
      </p:sp>
      <p:sp>
        <p:nvSpPr>
          <p:cNvPr id="15" name="Rectangle 14">
            <a:extLst>
              <a:ext uri="{FF2B5EF4-FFF2-40B4-BE49-F238E27FC236}">
                <a16:creationId xmlns:a16="http://schemas.microsoft.com/office/drawing/2014/main" id="{034F1781-ED14-4E4B-9370-10E7AD101C1F}"/>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Resiliency</a:t>
            </a:r>
          </a:p>
        </p:txBody>
      </p:sp>
      <p:pic>
        <p:nvPicPr>
          <p:cNvPr id="16" name="Picture 2" descr="Preview">
            <a:extLst>
              <a:ext uri="{FF2B5EF4-FFF2-40B4-BE49-F238E27FC236}">
                <a16:creationId xmlns:a16="http://schemas.microsoft.com/office/drawing/2014/main" id="{9C3F0D7C-A038-421C-8F0B-55C910AE7A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625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95" y="3180814"/>
            <a:ext cx="8534400" cy="3046988"/>
          </a:xfrm>
          <a:prstGeom prst="rect">
            <a:avLst/>
          </a:prstGeom>
          <a:noFill/>
        </p:spPr>
        <p:txBody>
          <a:bodyPr wrap="square" rtlCol="0">
            <a:spAutoFit/>
          </a:bodyPr>
          <a:lstStyle/>
          <a:p>
            <a:pPr marL="800100" lvl="1" indent="-342900">
              <a:buFont typeface="Wingdings" panose="05000000000000000000" pitchFamily="2" charset="2"/>
              <a:buChar char="§"/>
            </a:pPr>
            <a:r>
              <a:rPr lang="en-US" sz="2400" b="1" dirty="0"/>
              <a:t>Code Insights samples that impact the Software Resiliency</a:t>
            </a:r>
          </a:p>
          <a:p>
            <a:pPr marL="800100" lvl="1" indent="-342900">
              <a:buFont typeface="Wingdings" panose="05000000000000000000" pitchFamily="2" charset="2"/>
              <a:buChar char="§"/>
            </a:pPr>
            <a:r>
              <a:rPr lang="en-US" sz="2400" dirty="0"/>
              <a:t>PHP “</a:t>
            </a:r>
            <a:r>
              <a:rPr lang="en-US" sz="2400" b="1" dirty="0"/>
              <a:t>Programming Best Practices</a:t>
            </a:r>
            <a:r>
              <a:rPr lang="en-US" sz="2400" dirty="0"/>
              <a:t>” Code Insights</a:t>
            </a:r>
          </a:p>
          <a:p>
            <a:pPr marL="1257300" lvl="2" indent="-342900">
              <a:buFont typeface="Wingdings" panose="05000000000000000000" pitchFamily="2" charset="2"/>
              <a:buChar char="§"/>
            </a:pPr>
            <a:r>
              <a:rPr lang="en-US" dirty="0"/>
              <a:t>Too many unconditional "if" or "</a:t>
            </a:r>
            <a:r>
              <a:rPr lang="en-US" dirty="0" err="1"/>
              <a:t>elseif</a:t>
            </a:r>
            <a:r>
              <a:rPr lang="en-US" dirty="0"/>
              <a:t>" instructions whose conditions expression are the hardcoded "true" or "false" values</a:t>
            </a:r>
          </a:p>
          <a:p>
            <a:pPr marL="1257300" lvl="2" indent="-342900">
              <a:buFont typeface="Wingdings" panose="05000000000000000000" pitchFamily="2" charset="2"/>
              <a:buChar char="§"/>
            </a:pPr>
            <a:r>
              <a:rPr lang="en-US" dirty="0"/>
              <a:t>Too many final artifacts in final classes</a:t>
            </a:r>
          </a:p>
          <a:p>
            <a:pPr marL="1257300" lvl="2" indent="-342900">
              <a:buFont typeface="Wingdings" panose="05000000000000000000" pitchFamily="2" charset="2"/>
              <a:buChar char="§"/>
            </a:pPr>
            <a:r>
              <a:rPr lang="en-US" dirty="0"/>
              <a:t>Too many empty statement blocs (containing no instructions)</a:t>
            </a:r>
          </a:p>
          <a:p>
            <a:pPr marL="1257300" lvl="2" indent="-342900">
              <a:buFont typeface="Wingdings" panose="05000000000000000000" pitchFamily="2" charset="2"/>
              <a:buChar char="§"/>
            </a:pPr>
            <a:r>
              <a:rPr lang="en-US" dirty="0"/>
              <a:t>Too many conditions with missing identical operator</a:t>
            </a:r>
          </a:p>
          <a:p>
            <a:pPr marL="1257300" lvl="2" indent="-342900">
              <a:buFont typeface="Wingdings" panose="05000000000000000000" pitchFamily="2" charset="2"/>
              <a:buChar char="§"/>
            </a:pPr>
            <a:r>
              <a:rPr lang="en-US" dirty="0"/>
              <a:t>Too many classes that declare __get() without declaring __set()</a:t>
            </a:r>
          </a:p>
          <a:p>
            <a:pPr marL="1257300" lvl="2" indent="-342900">
              <a:buFont typeface="Wingdings" panose="05000000000000000000" pitchFamily="2" charset="2"/>
              <a:buChar char="§"/>
            </a:pPr>
            <a:r>
              <a:rPr lang="en-US" dirty="0"/>
              <a:t>Too many "for" loops that could be simplified to a "while" loop, or contains too many loops having functions calls in their end tests</a:t>
            </a:r>
          </a:p>
        </p:txBody>
      </p:sp>
      <p:grpSp>
        <p:nvGrpSpPr>
          <p:cNvPr id="10" name="Groupe 9"/>
          <p:cNvGrpSpPr/>
          <p:nvPr/>
        </p:nvGrpSpPr>
        <p:grpSpPr>
          <a:xfrm>
            <a:off x="9906000" y="3124200"/>
            <a:ext cx="1828800" cy="1728102"/>
            <a:chOff x="4419600" y="2996486"/>
            <a:chExt cx="1600200" cy="1538099"/>
          </a:xfrm>
        </p:grpSpPr>
        <p:sp>
          <p:nvSpPr>
            <p:cNvPr id="12" name="Rounded Rectangle 51"/>
            <p:cNvSpPr/>
            <p:nvPr/>
          </p:nvSpPr>
          <p:spPr>
            <a:xfrm>
              <a:off x="4419600" y="3086785"/>
              <a:ext cx="1600200" cy="1447800"/>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r>
                <a:rPr lang="en-US" sz="3200" baseline="30000" dirty="0">
                  <a:solidFill>
                    <a:schemeClr val="bg1"/>
                  </a:solidFill>
                  <a:latin typeface="Open Sans" panose="020B0606030504020204"/>
                  <a:ea typeface="Open Sans" panose="020B0606030504020204" pitchFamily="34" charset="0"/>
                  <a:cs typeface="Open Sans" panose="020B0606030504020204" pitchFamily="34" charset="0"/>
                </a:rPr>
                <a:t>Best Practices</a:t>
              </a:r>
            </a:p>
          </p:txBody>
        </p:sp>
        <p:pic>
          <p:nvPicPr>
            <p:cNvPr id="13" name="Picture 5"/>
            <p:cNvPicPr>
              <a:picLocks noChangeAspect="1"/>
            </p:cNvPicPr>
            <p:nvPr/>
          </p:nvPicPr>
          <p:blipFill>
            <a:blip r:embed="rId2"/>
            <a:stretch>
              <a:fillRect/>
            </a:stretch>
          </p:blipFill>
          <p:spPr>
            <a:xfrm>
              <a:off x="4602303" y="2996486"/>
              <a:ext cx="1250020" cy="1154744"/>
            </a:xfrm>
            <a:prstGeom prst="rect">
              <a:avLst/>
            </a:prstGeom>
          </p:spPr>
        </p:pic>
      </p:grpSp>
      <p:sp>
        <p:nvSpPr>
          <p:cNvPr id="14" name="Rectangle 13">
            <a:extLst>
              <a:ext uri="{FF2B5EF4-FFF2-40B4-BE49-F238E27FC236}">
                <a16:creationId xmlns:a16="http://schemas.microsoft.com/office/drawing/2014/main" id="{45706C36-F4A2-442B-87B9-52B36238DD86}"/>
              </a:ext>
            </a:extLst>
          </p:cNvPr>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600" dirty="0">
                <a:hlinkClick r:id="rId3"/>
              </a:rPr>
              <a:t>Software Resiliency</a:t>
            </a:r>
            <a:r>
              <a:rPr lang="en-US" sz="1600" dirty="0"/>
              <a:t> indicates programming best practices that make software bullet-proof, more robust and secure.</a:t>
            </a:r>
            <a:r>
              <a:rPr lang="en-US" sz="1600" i="1" dirty="0"/>
              <a:t> This index is derived through technology-specific code analysis that searches for the presence of code patterns that may comprise the reliability of the software at short term. Higher is the Software Resiliency, lower is the likelihood of defects occurring in production.</a:t>
            </a:r>
            <a:endParaRPr lang="fr-FR" sz="1600" dirty="0"/>
          </a:p>
        </p:txBody>
      </p:sp>
      <p:sp>
        <p:nvSpPr>
          <p:cNvPr id="15" name="Rectangle 14">
            <a:extLst>
              <a:ext uri="{FF2B5EF4-FFF2-40B4-BE49-F238E27FC236}">
                <a16:creationId xmlns:a16="http://schemas.microsoft.com/office/drawing/2014/main" id="{2D167942-531F-419B-8F25-5C951B635DAC}"/>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Resiliency</a:t>
            </a:r>
          </a:p>
        </p:txBody>
      </p:sp>
      <p:pic>
        <p:nvPicPr>
          <p:cNvPr id="16" name="Picture 2" descr="Preview">
            <a:extLst>
              <a:ext uri="{FF2B5EF4-FFF2-40B4-BE49-F238E27FC236}">
                <a16:creationId xmlns:a16="http://schemas.microsoft.com/office/drawing/2014/main" id="{D894BD05-5C8E-4B5D-AEFE-DFD96ED71E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727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466287" y="3802309"/>
            <a:ext cx="3539067" cy="1990725"/>
          </a:xfrm>
          <a:prstGeom prst="rect">
            <a:avLst/>
          </a:prstGeom>
        </p:spPr>
      </p:pic>
      <p:pic>
        <p:nvPicPr>
          <p:cNvPr id="4" name="Picture 3">
            <a:hlinkClick r:id="rId4"/>
          </p:cNvPr>
          <p:cNvPicPr>
            <a:picLocks noChangeAspect="1"/>
          </p:cNvPicPr>
          <p:nvPr/>
        </p:nvPicPr>
        <p:blipFill>
          <a:blip r:embed="rId5"/>
          <a:stretch>
            <a:fillRect/>
          </a:stretch>
        </p:blipFill>
        <p:spPr>
          <a:xfrm>
            <a:off x="4326466" y="3809999"/>
            <a:ext cx="3539067" cy="1990725"/>
          </a:xfrm>
          <a:prstGeom prst="rect">
            <a:avLst/>
          </a:prstGeom>
        </p:spPr>
      </p:pic>
      <p:pic>
        <p:nvPicPr>
          <p:cNvPr id="5" name="Picture 4">
            <a:hlinkClick r:id="rId6"/>
          </p:cNvPr>
          <p:cNvPicPr>
            <a:picLocks noChangeAspect="1"/>
          </p:cNvPicPr>
          <p:nvPr/>
        </p:nvPicPr>
        <p:blipFill>
          <a:blip r:embed="rId7"/>
          <a:stretch>
            <a:fillRect/>
          </a:stretch>
        </p:blipFill>
        <p:spPr>
          <a:xfrm>
            <a:off x="8186646" y="3809999"/>
            <a:ext cx="3539067" cy="1990725"/>
          </a:xfrm>
          <a:prstGeom prst="rect">
            <a:avLst/>
          </a:prstGeom>
        </p:spPr>
      </p:pic>
      <p:sp>
        <p:nvSpPr>
          <p:cNvPr id="10" name="Rectangle 9">
            <a:extLst>
              <a:ext uri="{FF2B5EF4-FFF2-40B4-BE49-F238E27FC236}">
                <a16:creationId xmlns:a16="http://schemas.microsoft.com/office/drawing/2014/main" id="{4413D516-ADF8-4B86-83CE-A40FDAABE869}"/>
              </a:ext>
            </a:extLst>
          </p:cNvPr>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600" dirty="0">
                <a:hlinkClick r:id="rId8"/>
              </a:rPr>
              <a:t>Software Resiliency</a:t>
            </a:r>
            <a:r>
              <a:rPr lang="en-US" sz="1600" dirty="0"/>
              <a:t> indicates programming best practices that make software bullet-proof, more robust and secure.</a:t>
            </a:r>
            <a:r>
              <a:rPr lang="en-US" sz="1600" i="1" dirty="0"/>
              <a:t> This index is derived through technology-specific code analysis that searches for the presence of code patterns that may comprise the reliability of the software at short term. Higher is the Software Resiliency, lower is the likelihood of defects occurring in production.</a:t>
            </a:r>
            <a:endParaRPr lang="fr-FR" sz="1600" dirty="0"/>
          </a:p>
        </p:txBody>
      </p:sp>
      <p:sp>
        <p:nvSpPr>
          <p:cNvPr id="12" name="Rectangle 11">
            <a:extLst>
              <a:ext uri="{FF2B5EF4-FFF2-40B4-BE49-F238E27FC236}">
                <a16:creationId xmlns:a16="http://schemas.microsoft.com/office/drawing/2014/main" id="{ABFEA916-B5AC-4315-A7EA-542C9C293F82}"/>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Resiliency</a:t>
            </a:r>
          </a:p>
        </p:txBody>
      </p:sp>
      <p:pic>
        <p:nvPicPr>
          <p:cNvPr id="13" name="Picture 2" descr="Preview">
            <a:extLst>
              <a:ext uri="{FF2B5EF4-FFF2-40B4-BE49-F238E27FC236}">
                <a16:creationId xmlns:a16="http://schemas.microsoft.com/office/drawing/2014/main" id="{500086E2-CD82-4E33-8359-4636D3D292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804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52D5371-F936-4E86-83EC-F22676D20761}"/>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Agility</a:t>
            </a:r>
          </a:p>
        </p:txBody>
      </p:sp>
      <p:sp>
        <p:nvSpPr>
          <p:cNvPr id="6" name="TextBox 5"/>
          <p:cNvSpPr txBox="1"/>
          <p:nvPr/>
        </p:nvSpPr>
        <p:spPr>
          <a:xfrm>
            <a:off x="0" y="3123603"/>
            <a:ext cx="7907867" cy="1938992"/>
          </a:xfrm>
          <a:prstGeom prst="rect">
            <a:avLst/>
          </a:prstGeom>
          <a:noFill/>
        </p:spPr>
        <p:txBody>
          <a:bodyPr wrap="square" rtlCol="0">
            <a:spAutoFit/>
          </a:bodyPr>
          <a:lstStyle/>
          <a:p>
            <a:pPr marL="800100" lvl="1" indent="-342900">
              <a:buFont typeface="Wingdings" panose="05000000000000000000" pitchFamily="2" charset="2"/>
              <a:buChar char="§"/>
            </a:pPr>
            <a:r>
              <a:rPr lang="en-US" sz="2400" b="1" dirty="0"/>
              <a:t>Quality Alarms</a:t>
            </a:r>
            <a:endParaRPr lang="en-US" sz="2400" dirty="0"/>
          </a:p>
          <a:p>
            <a:pPr marL="1257300" lvl="2" indent="-342900">
              <a:buFont typeface="Wingdings" panose="05000000000000000000" pitchFamily="2" charset="2"/>
              <a:buChar char="§"/>
            </a:pPr>
            <a:r>
              <a:rPr lang="en-US" sz="2400" dirty="0"/>
              <a:t>Embedded documentation</a:t>
            </a:r>
          </a:p>
          <a:p>
            <a:pPr marL="1257300" lvl="2" indent="-342900">
              <a:buFont typeface="Wingdings" panose="05000000000000000000" pitchFamily="2" charset="2"/>
              <a:buChar char="§"/>
            </a:pPr>
            <a:r>
              <a:rPr lang="en-US" sz="2400" dirty="0"/>
              <a:t>Code Readability</a:t>
            </a:r>
          </a:p>
          <a:p>
            <a:pPr marL="1257300" lvl="2" indent="-342900">
              <a:buFont typeface="Wingdings" panose="05000000000000000000" pitchFamily="2" charset="2"/>
              <a:buChar char="§"/>
            </a:pPr>
            <a:endParaRPr lang="en-US" sz="2400" dirty="0"/>
          </a:p>
          <a:p>
            <a:pPr marL="800100" lvl="1" indent="-342900">
              <a:buFont typeface="Wingdings" panose="05000000000000000000" pitchFamily="2" charset="2"/>
              <a:buChar char="§"/>
            </a:pPr>
            <a:r>
              <a:rPr lang="en-US" sz="2400" dirty="0"/>
              <a:t>= (</a:t>
            </a:r>
            <a:r>
              <a:rPr lang="en-US" sz="2400" dirty="0" err="1"/>
              <a:t>ReadabilityScore</a:t>
            </a:r>
            <a:r>
              <a:rPr lang="en-US" sz="2400" dirty="0"/>
              <a:t> + </a:t>
            </a:r>
            <a:r>
              <a:rPr lang="en-US" sz="2400" dirty="0" err="1"/>
              <a:t>EmbDocumentationScore</a:t>
            </a:r>
            <a:r>
              <a:rPr lang="en-US" sz="2400" dirty="0"/>
              <a:t>) / 2</a:t>
            </a:r>
          </a:p>
        </p:txBody>
      </p:sp>
      <p:sp>
        <p:nvSpPr>
          <p:cNvPr id="2" name="Rectangle 1"/>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i="1" dirty="0">
                <a:hlinkClick r:id="rId2"/>
              </a:rPr>
              <a:t>Software Agility</a:t>
            </a:r>
            <a:r>
              <a:rPr lang="en-US" i="1" dirty="0"/>
              <a:t> indicates the easiness of a development team to understand and maintain an application. This index is derived through technology-specific code analysis that searches for the presence of embedded documentation and code readability good practices.</a:t>
            </a:r>
          </a:p>
        </p:txBody>
      </p:sp>
      <p:grpSp>
        <p:nvGrpSpPr>
          <p:cNvPr id="9" name="Groupe 8"/>
          <p:cNvGrpSpPr/>
          <p:nvPr/>
        </p:nvGrpSpPr>
        <p:grpSpPr>
          <a:xfrm>
            <a:off x="7907867" y="3123603"/>
            <a:ext cx="1828800" cy="1709052"/>
            <a:chOff x="4419600" y="3013441"/>
            <a:chExt cx="1600200" cy="1521144"/>
          </a:xfrm>
        </p:grpSpPr>
        <p:sp>
          <p:nvSpPr>
            <p:cNvPr id="10" name="Rounded Rectangle 51"/>
            <p:cNvSpPr/>
            <p:nvPr/>
          </p:nvSpPr>
          <p:spPr>
            <a:xfrm>
              <a:off x="4419600" y="3086785"/>
              <a:ext cx="1600200" cy="1447800"/>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r>
                <a:rPr lang="en-US" sz="2400" baseline="30000" dirty="0">
                  <a:solidFill>
                    <a:schemeClr val="bg1"/>
                  </a:solidFill>
                  <a:latin typeface="Open Sans" panose="020B0606030504020204"/>
                  <a:ea typeface="Open Sans" panose="020B0606030504020204" pitchFamily="34" charset="0"/>
                  <a:cs typeface="Open Sans" panose="020B0606030504020204" pitchFamily="34" charset="0"/>
                </a:rPr>
                <a:t>Embedded documentation</a:t>
              </a:r>
            </a:p>
          </p:txBody>
        </p:sp>
        <p:pic>
          <p:nvPicPr>
            <p:cNvPr id="12" name="Picture 5"/>
            <p:cNvPicPr>
              <a:picLocks noChangeAspect="1"/>
            </p:cNvPicPr>
            <p:nvPr/>
          </p:nvPicPr>
          <p:blipFill>
            <a:blip r:embed="rId3"/>
            <a:stretch>
              <a:fillRect/>
            </a:stretch>
          </p:blipFill>
          <p:spPr>
            <a:xfrm>
              <a:off x="4594690" y="3013441"/>
              <a:ext cx="1250020" cy="1154744"/>
            </a:xfrm>
            <a:prstGeom prst="rect">
              <a:avLst/>
            </a:prstGeom>
          </p:spPr>
        </p:pic>
      </p:grpSp>
      <p:grpSp>
        <p:nvGrpSpPr>
          <p:cNvPr id="13" name="Groupe 12"/>
          <p:cNvGrpSpPr/>
          <p:nvPr/>
        </p:nvGrpSpPr>
        <p:grpSpPr>
          <a:xfrm>
            <a:off x="9936770" y="3114078"/>
            <a:ext cx="1828800" cy="1728102"/>
            <a:chOff x="4419600" y="2996486"/>
            <a:chExt cx="1600200" cy="1538099"/>
          </a:xfrm>
        </p:grpSpPr>
        <p:sp>
          <p:nvSpPr>
            <p:cNvPr id="14" name="Rounded Rectangle 51"/>
            <p:cNvSpPr/>
            <p:nvPr/>
          </p:nvSpPr>
          <p:spPr>
            <a:xfrm>
              <a:off x="4419600" y="3086785"/>
              <a:ext cx="1600200" cy="1447800"/>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r>
                <a:rPr lang="en-US" sz="2400" baseline="30000" dirty="0">
                  <a:solidFill>
                    <a:schemeClr val="bg1"/>
                  </a:solidFill>
                  <a:latin typeface="Open Sans" panose="020B0606030504020204"/>
                  <a:ea typeface="Open Sans" panose="020B0606030504020204" pitchFamily="34" charset="0"/>
                  <a:cs typeface="Open Sans" panose="020B0606030504020204" pitchFamily="34" charset="0"/>
                </a:rPr>
                <a:t>Code Readability</a:t>
              </a:r>
            </a:p>
          </p:txBody>
        </p:sp>
        <p:pic>
          <p:nvPicPr>
            <p:cNvPr id="15" name="Picture 5"/>
            <p:cNvPicPr>
              <a:picLocks noChangeAspect="1"/>
            </p:cNvPicPr>
            <p:nvPr/>
          </p:nvPicPr>
          <p:blipFill>
            <a:blip r:embed="rId3"/>
            <a:stretch>
              <a:fillRect/>
            </a:stretch>
          </p:blipFill>
          <p:spPr>
            <a:xfrm>
              <a:off x="4602303" y="2996486"/>
              <a:ext cx="1250020" cy="1154744"/>
            </a:xfrm>
            <a:prstGeom prst="rect">
              <a:avLst/>
            </a:prstGeom>
          </p:spPr>
        </p:pic>
      </p:grpSp>
      <p:sp>
        <p:nvSpPr>
          <p:cNvPr id="16" name="TextBox 32"/>
          <p:cNvSpPr txBox="1"/>
          <p:nvPr/>
        </p:nvSpPr>
        <p:spPr>
          <a:xfrm>
            <a:off x="8238550" y="4832656"/>
            <a:ext cx="1247137" cy="276999"/>
          </a:xfrm>
          <a:prstGeom prst="rect">
            <a:avLst/>
          </a:prstGeom>
          <a:noFill/>
        </p:spPr>
        <p:txBody>
          <a:bodyPr wrap="none" rtlCol="0">
            <a:spAutoFit/>
          </a:bodyPr>
          <a:lstStyle/>
          <a:p>
            <a:pPr algn="ctr"/>
            <a:r>
              <a:rPr lang="en-US" sz="12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50%)</a:t>
            </a:r>
          </a:p>
        </p:txBody>
      </p:sp>
      <p:sp>
        <p:nvSpPr>
          <p:cNvPr id="17" name="TextBox 32"/>
          <p:cNvSpPr txBox="1"/>
          <p:nvPr/>
        </p:nvSpPr>
        <p:spPr>
          <a:xfrm>
            <a:off x="10102657" y="4853609"/>
            <a:ext cx="1247137" cy="276999"/>
          </a:xfrm>
          <a:prstGeom prst="rect">
            <a:avLst/>
          </a:prstGeom>
          <a:noFill/>
        </p:spPr>
        <p:txBody>
          <a:bodyPr wrap="none" rtlCol="0">
            <a:spAutoFit/>
          </a:bodyPr>
          <a:lstStyle/>
          <a:p>
            <a:pPr algn="ctr"/>
            <a:r>
              <a:rPr lang="en-US" sz="12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50%)</a:t>
            </a:r>
          </a:p>
        </p:txBody>
      </p:sp>
      <p:pic>
        <p:nvPicPr>
          <p:cNvPr id="19" name="Picture 2" descr="Preview">
            <a:extLst>
              <a:ext uri="{FF2B5EF4-FFF2-40B4-BE49-F238E27FC236}">
                <a16:creationId xmlns:a16="http://schemas.microsoft.com/office/drawing/2014/main" id="{AB0ED07C-CD2B-49BE-B77F-D4BAAC3C26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508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834" y="3180815"/>
            <a:ext cx="8458200" cy="2215991"/>
          </a:xfrm>
          <a:prstGeom prst="rect">
            <a:avLst/>
          </a:prstGeom>
          <a:noFill/>
        </p:spPr>
        <p:txBody>
          <a:bodyPr wrap="square" rtlCol="0">
            <a:spAutoFit/>
          </a:bodyPr>
          <a:lstStyle/>
          <a:p>
            <a:pPr marL="800100" lvl="1" indent="-342900">
              <a:buFont typeface="Wingdings" panose="05000000000000000000" pitchFamily="2" charset="2"/>
              <a:buChar char="§"/>
            </a:pPr>
            <a:r>
              <a:rPr lang="en-US" sz="2400" b="1" dirty="0"/>
              <a:t>Code Insights samples that impact the Software Agility</a:t>
            </a:r>
          </a:p>
          <a:p>
            <a:pPr marL="800100" lvl="1" indent="-342900">
              <a:buFont typeface="Wingdings" panose="05000000000000000000" pitchFamily="2" charset="2"/>
              <a:buChar char="§"/>
            </a:pPr>
            <a:r>
              <a:rPr lang="en-US" sz="2400" dirty="0"/>
              <a:t>PHP “</a:t>
            </a:r>
            <a:r>
              <a:rPr lang="en-US" sz="2400" b="1" dirty="0"/>
              <a:t>Embedded Documentation</a:t>
            </a:r>
            <a:r>
              <a:rPr lang="en-US" sz="2400" dirty="0"/>
              <a:t>” Code Insights</a:t>
            </a:r>
          </a:p>
          <a:p>
            <a:pPr marL="1257300" lvl="2" indent="-342900">
              <a:buFont typeface="Wingdings" panose="05000000000000000000" pitchFamily="2" charset="2"/>
              <a:buChar char="§"/>
            </a:pPr>
            <a:r>
              <a:rPr lang="en-US" dirty="0"/>
              <a:t>The file has a low comment rate ratio</a:t>
            </a:r>
          </a:p>
          <a:p>
            <a:pPr marL="1257300" lvl="2" indent="-342900">
              <a:buFont typeface="Wingdings" panose="05000000000000000000" pitchFamily="2" charset="2"/>
              <a:buChar char="§"/>
            </a:pPr>
            <a:r>
              <a:rPr lang="en-US" dirty="0"/>
              <a:t>The file contains suspicious code comments (</a:t>
            </a:r>
            <a:r>
              <a:rPr lang="en-US" dirty="0" err="1"/>
              <a:t>eg</a:t>
            </a:r>
            <a:r>
              <a:rPr lang="en-US" dirty="0"/>
              <a:t>: TBD, to do…)</a:t>
            </a:r>
          </a:p>
          <a:p>
            <a:pPr marL="1257300" lvl="2" indent="-342900">
              <a:buFont typeface="Wingdings" panose="05000000000000000000" pitchFamily="2" charset="2"/>
              <a:buChar char="§"/>
            </a:pPr>
            <a:r>
              <a:rPr lang="en-US" dirty="0"/>
              <a:t>Too many functions, interfaces or classes with closing not commented</a:t>
            </a:r>
          </a:p>
          <a:p>
            <a:pPr marL="1257300" lvl="2" indent="-342900">
              <a:buFont typeface="Wingdings" panose="05000000000000000000" pitchFamily="2" charset="2"/>
              <a:buChar char="§"/>
            </a:pPr>
            <a:r>
              <a:rPr lang="en-US" dirty="0"/>
              <a:t>Too many functions throwing exceptions that have inconsistencies in @throw tags</a:t>
            </a:r>
          </a:p>
        </p:txBody>
      </p:sp>
      <p:grpSp>
        <p:nvGrpSpPr>
          <p:cNvPr id="10" name="Groupe 9"/>
          <p:cNvGrpSpPr/>
          <p:nvPr/>
        </p:nvGrpSpPr>
        <p:grpSpPr>
          <a:xfrm>
            <a:off x="9982200" y="3184076"/>
            <a:ext cx="1828800" cy="1709052"/>
            <a:chOff x="4419600" y="3013441"/>
            <a:chExt cx="1600200" cy="1521144"/>
          </a:xfrm>
        </p:grpSpPr>
        <p:sp>
          <p:nvSpPr>
            <p:cNvPr id="12" name="Rounded Rectangle 51"/>
            <p:cNvSpPr/>
            <p:nvPr/>
          </p:nvSpPr>
          <p:spPr>
            <a:xfrm>
              <a:off x="4419600" y="3086785"/>
              <a:ext cx="1600200" cy="1447800"/>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r>
                <a:rPr lang="en-US" sz="2400" baseline="30000" dirty="0">
                  <a:solidFill>
                    <a:schemeClr val="bg1"/>
                  </a:solidFill>
                  <a:latin typeface="Open Sans" panose="020B0606030504020204"/>
                  <a:ea typeface="Open Sans" panose="020B0606030504020204" pitchFamily="34" charset="0"/>
                  <a:cs typeface="Open Sans" panose="020B0606030504020204" pitchFamily="34" charset="0"/>
                </a:rPr>
                <a:t>Embedded documentation</a:t>
              </a:r>
            </a:p>
          </p:txBody>
        </p:sp>
        <p:pic>
          <p:nvPicPr>
            <p:cNvPr id="13" name="Picture 5"/>
            <p:cNvPicPr>
              <a:picLocks noChangeAspect="1"/>
            </p:cNvPicPr>
            <p:nvPr/>
          </p:nvPicPr>
          <p:blipFill>
            <a:blip r:embed="rId2"/>
            <a:stretch>
              <a:fillRect/>
            </a:stretch>
          </p:blipFill>
          <p:spPr>
            <a:xfrm>
              <a:off x="4594690" y="3013441"/>
              <a:ext cx="1250020" cy="1154744"/>
            </a:xfrm>
            <a:prstGeom prst="rect">
              <a:avLst/>
            </a:prstGeom>
          </p:spPr>
        </p:pic>
      </p:grpSp>
      <p:sp>
        <p:nvSpPr>
          <p:cNvPr id="14" name="Rectangle 13">
            <a:extLst>
              <a:ext uri="{FF2B5EF4-FFF2-40B4-BE49-F238E27FC236}">
                <a16:creationId xmlns:a16="http://schemas.microsoft.com/office/drawing/2014/main" id="{836558E6-591E-46FE-BB4D-62D92B5E26D2}"/>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Agility</a:t>
            </a:r>
          </a:p>
        </p:txBody>
      </p:sp>
      <p:sp>
        <p:nvSpPr>
          <p:cNvPr id="15" name="Rectangle 14">
            <a:extLst>
              <a:ext uri="{FF2B5EF4-FFF2-40B4-BE49-F238E27FC236}">
                <a16:creationId xmlns:a16="http://schemas.microsoft.com/office/drawing/2014/main" id="{8E713957-EC61-47B9-B4DA-8F8D2DF7C399}"/>
              </a:ext>
            </a:extLst>
          </p:cNvPr>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i="1" dirty="0">
                <a:hlinkClick r:id="rId3"/>
              </a:rPr>
              <a:t>Software Agility</a:t>
            </a:r>
            <a:r>
              <a:rPr lang="en-US" i="1" dirty="0"/>
              <a:t> indicates the easiness of a development team to understand and maintain an application. This index is derived through technology-specific code analysis that searches for the presence of embedded documentation and code readability good practices.</a:t>
            </a:r>
          </a:p>
        </p:txBody>
      </p:sp>
      <p:pic>
        <p:nvPicPr>
          <p:cNvPr id="16" name="Picture 2" descr="Preview">
            <a:extLst>
              <a:ext uri="{FF2B5EF4-FFF2-40B4-BE49-F238E27FC236}">
                <a16:creationId xmlns:a16="http://schemas.microsoft.com/office/drawing/2014/main" id="{39D8E7BE-F1EB-45B7-A581-0B6E4E604C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18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180814"/>
            <a:ext cx="10210800" cy="3323987"/>
          </a:xfrm>
          <a:prstGeom prst="rect">
            <a:avLst/>
          </a:prstGeom>
          <a:noFill/>
        </p:spPr>
        <p:txBody>
          <a:bodyPr wrap="square" rtlCol="0">
            <a:spAutoFit/>
          </a:bodyPr>
          <a:lstStyle/>
          <a:p>
            <a:pPr marL="800100" lvl="1" indent="-342900">
              <a:buFont typeface="Wingdings" panose="05000000000000000000" pitchFamily="2" charset="2"/>
              <a:buChar char="§"/>
            </a:pPr>
            <a:r>
              <a:rPr lang="en-US" sz="2400" b="1" dirty="0"/>
              <a:t>Code Insights samples that impact the Software Agility</a:t>
            </a:r>
          </a:p>
          <a:p>
            <a:pPr marL="800100" lvl="1" indent="-342900">
              <a:buFont typeface="Wingdings" panose="05000000000000000000" pitchFamily="2" charset="2"/>
              <a:buChar char="§"/>
            </a:pPr>
            <a:r>
              <a:rPr lang="en-US" sz="2400" dirty="0"/>
              <a:t>PHP “</a:t>
            </a:r>
            <a:r>
              <a:rPr lang="en-US" sz="2400" b="1" dirty="0"/>
              <a:t>Code Readability</a:t>
            </a:r>
            <a:r>
              <a:rPr lang="en-US" sz="2400" dirty="0"/>
              <a:t>” Code Insights</a:t>
            </a:r>
          </a:p>
          <a:p>
            <a:pPr marL="1257300" lvl="2" indent="-342900">
              <a:buFont typeface="Wingdings" panose="05000000000000000000" pitchFamily="2" charset="2"/>
              <a:buChar char="§"/>
            </a:pPr>
            <a:r>
              <a:rPr lang="en-US" dirty="0"/>
              <a:t>Heterogeneous encoding (too many different line &amp; space format, or character encoding)</a:t>
            </a:r>
          </a:p>
          <a:p>
            <a:pPr marL="1257300" lvl="2" indent="-342900">
              <a:buFont typeface="Wingdings" panose="05000000000000000000" pitchFamily="2" charset="2"/>
              <a:buChar char="§"/>
            </a:pPr>
            <a:r>
              <a:rPr lang="en-US" dirty="0"/>
              <a:t>Too many long lines</a:t>
            </a:r>
          </a:p>
          <a:p>
            <a:pPr marL="1257300" lvl="2" indent="-342900">
              <a:buFont typeface="Wingdings" panose="05000000000000000000" pitchFamily="2" charset="2"/>
              <a:buChar char="§"/>
            </a:pPr>
            <a:r>
              <a:rPr lang="en-US" dirty="0"/>
              <a:t>Too many </a:t>
            </a:r>
            <a:r>
              <a:rPr lang="en-US" dirty="0" err="1"/>
              <a:t>elseif</a:t>
            </a:r>
            <a:r>
              <a:rPr lang="en-US" dirty="0"/>
              <a:t> statements</a:t>
            </a:r>
          </a:p>
          <a:p>
            <a:pPr marL="1257300" lvl="2" indent="-342900">
              <a:buFont typeface="Wingdings" panose="05000000000000000000" pitchFamily="2" charset="2"/>
              <a:buChar char="§"/>
            </a:pPr>
            <a:r>
              <a:rPr lang="en-US" dirty="0"/>
              <a:t>Too many deprecated constructor naming (should be __construct)</a:t>
            </a:r>
          </a:p>
          <a:p>
            <a:pPr marL="1257300" lvl="2" indent="-342900">
              <a:buFont typeface="Wingdings" panose="05000000000000000000" pitchFamily="2" charset="2"/>
              <a:buChar char="§"/>
            </a:pPr>
            <a:r>
              <a:rPr lang="en-US" dirty="0"/>
              <a:t>Too many files that don’t respect naming conventions</a:t>
            </a:r>
          </a:p>
          <a:p>
            <a:pPr marL="1257300" lvl="2" indent="-342900">
              <a:buFont typeface="Wingdings" panose="05000000000000000000" pitchFamily="2" charset="2"/>
              <a:buChar char="§"/>
            </a:pPr>
            <a:r>
              <a:rPr lang="en-US" dirty="0"/>
              <a:t>Too many classes that don’t respect naming conventions</a:t>
            </a:r>
          </a:p>
          <a:p>
            <a:pPr marL="1257300" lvl="2" indent="-342900">
              <a:buFont typeface="Wingdings" panose="05000000000000000000" pitchFamily="2" charset="2"/>
              <a:buChar char="§"/>
            </a:pPr>
            <a:r>
              <a:rPr lang="en-US" dirty="0"/>
              <a:t>Too many functions that don’t respect naming conventions</a:t>
            </a:r>
          </a:p>
          <a:p>
            <a:pPr marL="1257300" lvl="2" indent="-342900">
              <a:buFont typeface="Wingdings" panose="05000000000000000000" pitchFamily="2" charset="2"/>
              <a:buChar char="§"/>
            </a:pPr>
            <a:r>
              <a:rPr lang="en-US" dirty="0"/>
              <a:t>Too many classes whose name is different from the file name</a:t>
            </a:r>
          </a:p>
          <a:p>
            <a:pPr marL="1257300" lvl="2" indent="-342900">
              <a:buFont typeface="Wingdings" panose="05000000000000000000" pitchFamily="2" charset="2"/>
              <a:buChar char="§"/>
            </a:pPr>
            <a:r>
              <a:rPr lang="en-US" dirty="0"/>
              <a:t>Too many unused parameters in functions</a:t>
            </a:r>
          </a:p>
        </p:txBody>
      </p:sp>
      <p:grpSp>
        <p:nvGrpSpPr>
          <p:cNvPr id="10" name="Groupe 9"/>
          <p:cNvGrpSpPr/>
          <p:nvPr/>
        </p:nvGrpSpPr>
        <p:grpSpPr>
          <a:xfrm>
            <a:off x="9906000" y="4739648"/>
            <a:ext cx="1828800" cy="1728102"/>
            <a:chOff x="4419600" y="2996486"/>
            <a:chExt cx="1600200" cy="1538099"/>
          </a:xfrm>
        </p:grpSpPr>
        <p:sp>
          <p:nvSpPr>
            <p:cNvPr id="12" name="Rounded Rectangle 51"/>
            <p:cNvSpPr/>
            <p:nvPr/>
          </p:nvSpPr>
          <p:spPr>
            <a:xfrm>
              <a:off x="4419600" y="3086785"/>
              <a:ext cx="1600200" cy="1447800"/>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r>
                <a:rPr lang="en-US" sz="2400" baseline="30000" dirty="0">
                  <a:solidFill>
                    <a:schemeClr val="bg1"/>
                  </a:solidFill>
                  <a:latin typeface="Open Sans" panose="020B0606030504020204"/>
                  <a:ea typeface="Open Sans" panose="020B0606030504020204" pitchFamily="34" charset="0"/>
                  <a:cs typeface="Open Sans" panose="020B0606030504020204" pitchFamily="34" charset="0"/>
                </a:rPr>
                <a:t>Code Readability</a:t>
              </a:r>
            </a:p>
          </p:txBody>
        </p:sp>
        <p:pic>
          <p:nvPicPr>
            <p:cNvPr id="13" name="Picture 5"/>
            <p:cNvPicPr>
              <a:picLocks noChangeAspect="1"/>
            </p:cNvPicPr>
            <p:nvPr/>
          </p:nvPicPr>
          <p:blipFill>
            <a:blip r:embed="rId2"/>
            <a:stretch>
              <a:fillRect/>
            </a:stretch>
          </p:blipFill>
          <p:spPr>
            <a:xfrm>
              <a:off x="4602303" y="2996486"/>
              <a:ext cx="1250020" cy="1154744"/>
            </a:xfrm>
            <a:prstGeom prst="rect">
              <a:avLst/>
            </a:prstGeom>
          </p:spPr>
        </p:pic>
      </p:grpSp>
      <p:sp>
        <p:nvSpPr>
          <p:cNvPr id="14" name="Rectangle 13">
            <a:extLst>
              <a:ext uri="{FF2B5EF4-FFF2-40B4-BE49-F238E27FC236}">
                <a16:creationId xmlns:a16="http://schemas.microsoft.com/office/drawing/2014/main" id="{298DD712-766A-4B41-9494-6F9829BE0EFE}"/>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Agility</a:t>
            </a:r>
          </a:p>
        </p:txBody>
      </p:sp>
      <p:sp>
        <p:nvSpPr>
          <p:cNvPr id="15" name="Rectangle 14">
            <a:extLst>
              <a:ext uri="{FF2B5EF4-FFF2-40B4-BE49-F238E27FC236}">
                <a16:creationId xmlns:a16="http://schemas.microsoft.com/office/drawing/2014/main" id="{257A2368-8E40-46A4-8D9F-6BF5171ECEE8}"/>
              </a:ext>
            </a:extLst>
          </p:cNvPr>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i="1" dirty="0">
                <a:hlinkClick r:id="rId3"/>
              </a:rPr>
              <a:t>Software Agility</a:t>
            </a:r>
            <a:r>
              <a:rPr lang="en-US" i="1" dirty="0"/>
              <a:t> indicates the easiness of a development team to understand and maintain an application. This index is derived through technology-specific code analysis that searches for the presence of embedded documentation and code readability good practices.</a:t>
            </a:r>
          </a:p>
        </p:txBody>
      </p:sp>
      <p:pic>
        <p:nvPicPr>
          <p:cNvPr id="16" name="Picture 2" descr="Preview">
            <a:extLst>
              <a:ext uri="{FF2B5EF4-FFF2-40B4-BE49-F238E27FC236}">
                <a16:creationId xmlns:a16="http://schemas.microsoft.com/office/drawing/2014/main" id="{FAC5782F-9CD2-433B-AE0B-2119D8037F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09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00" y="3180814"/>
            <a:ext cx="8687499" cy="1938992"/>
          </a:xfrm>
          <a:prstGeom prst="rect">
            <a:avLst/>
          </a:prstGeom>
          <a:noFill/>
        </p:spPr>
        <p:txBody>
          <a:bodyPr wrap="square" rtlCol="0">
            <a:spAutoFit/>
          </a:bodyPr>
          <a:lstStyle/>
          <a:p>
            <a:pPr marL="800100" lvl="1" indent="-342900">
              <a:buFont typeface="Wingdings" panose="05000000000000000000" pitchFamily="2" charset="2"/>
              <a:buChar char="§"/>
            </a:pPr>
            <a:r>
              <a:rPr lang="en-US" sz="2400" b="1" dirty="0"/>
              <a:t>Code Insights samples that impact the Software Agility</a:t>
            </a:r>
          </a:p>
          <a:p>
            <a:pPr marL="800100" lvl="1" indent="-342900">
              <a:buFont typeface="Wingdings" panose="05000000000000000000" pitchFamily="2" charset="2"/>
              <a:buChar char="§"/>
            </a:pPr>
            <a:r>
              <a:rPr lang="en-US" sz="2400" dirty="0"/>
              <a:t>PHP “</a:t>
            </a:r>
            <a:r>
              <a:rPr lang="en-US" sz="2400" b="1" dirty="0"/>
              <a:t>Code Readability</a:t>
            </a:r>
            <a:r>
              <a:rPr lang="en-US" sz="2400" dirty="0"/>
              <a:t>” Code Insights</a:t>
            </a:r>
          </a:p>
          <a:p>
            <a:pPr marL="1257300" lvl="2" indent="-342900">
              <a:buFont typeface="Wingdings" panose="05000000000000000000" pitchFamily="2" charset="2"/>
              <a:buChar char="§"/>
            </a:pPr>
            <a:r>
              <a:rPr lang="en-US" dirty="0"/>
              <a:t>Too many uppercase control structure keywords</a:t>
            </a:r>
          </a:p>
          <a:p>
            <a:pPr marL="1257300" lvl="2" indent="-342900">
              <a:buFont typeface="Wingdings" panose="05000000000000000000" pitchFamily="2" charset="2"/>
              <a:buChar char="§"/>
            </a:pPr>
            <a:r>
              <a:rPr lang="en-US" dirty="0"/>
              <a:t>Too many useless overriding methods that only call their parent classes' method with the same name and arguments</a:t>
            </a:r>
          </a:p>
          <a:p>
            <a:pPr marL="1257300" lvl="2" indent="-342900">
              <a:buFont typeface="Wingdings" panose="05000000000000000000" pitchFamily="2" charset="2"/>
              <a:buChar char="§"/>
            </a:pPr>
            <a:r>
              <a:rPr lang="en-US" dirty="0"/>
              <a:t>Too many increment/decrement operators</a:t>
            </a:r>
          </a:p>
        </p:txBody>
      </p:sp>
      <p:grpSp>
        <p:nvGrpSpPr>
          <p:cNvPr id="10" name="Groupe 9"/>
          <p:cNvGrpSpPr/>
          <p:nvPr/>
        </p:nvGrpSpPr>
        <p:grpSpPr>
          <a:xfrm>
            <a:off x="9906000" y="3174551"/>
            <a:ext cx="1828800" cy="1728102"/>
            <a:chOff x="4419600" y="2996486"/>
            <a:chExt cx="1600200" cy="1538099"/>
          </a:xfrm>
        </p:grpSpPr>
        <p:sp>
          <p:nvSpPr>
            <p:cNvPr id="12" name="Rounded Rectangle 51"/>
            <p:cNvSpPr/>
            <p:nvPr/>
          </p:nvSpPr>
          <p:spPr>
            <a:xfrm>
              <a:off x="4419600" y="3086785"/>
              <a:ext cx="1600200" cy="1447800"/>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r>
                <a:rPr lang="en-US" sz="2400" baseline="30000" dirty="0">
                  <a:solidFill>
                    <a:schemeClr val="bg1"/>
                  </a:solidFill>
                  <a:latin typeface="Open Sans" panose="020B0606030504020204"/>
                  <a:ea typeface="Open Sans" panose="020B0606030504020204" pitchFamily="34" charset="0"/>
                  <a:cs typeface="Open Sans" panose="020B0606030504020204" pitchFamily="34" charset="0"/>
                </a:rPr>
                <a:t>Code Readability</a:t>
              </a:r>
            </a:p>
          </p:txBody>
        </p:sp>
        <p:pic>
          <p:nvPicPr>
            <p:cNvPr id="13" name="Picture 5"/>
            <p:cNvPicPr>
              <a:picLocks noChangeAspect="1"/>
            </p:cNvPicPr>
            <p:nvPr/>
          </p:nvPicPr>
          <p:blipFill>
            <a:blip r:embed="rId2"/>
            <a:stretch>
              <a:fillRect/>
            </a:stretch>
          </p:blipFill>
          <p:spPr>
            <a:xfrm>
              <a:off x="4602303" y="2996486"/>
              <a:ext cx="1250020" cy="1154744"/>
            </a:xfrm>
            <a:prstGeom prst="rect">
              <a:avLst/>
            </a:prstGeom>
          </p:spPr>
        </p:pic>
      </p:grpSp>
      <p:sp>
        <p:nvSpPr>
          <p:cNvPr id="14" name="Rectangle 13">
            <a:extLst>
              <a:ext uri="{FF2B5EF4-FFF2-40B4-BE49-F238E27FC236}">
                <a16:creationId xmlns:a16="http://schemas.microsoft.com/office/drawing/2014/main" id="{9116AE5F-FCA3-494A-A24A-945843328DF6}"/>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Agility</a:t>
            </a:r>
          </a:p>
        </p:txBody>
      </p:sp>
      <p:sp>
        <p:nvSpPr>
          <p:cNvPr id="15" name="Rectangle 14">
            <a:extLst>
              <a:ext uri="{FF2B5EF4-FFF2-40B4-BE49-F238E27FC236}">
                <a16:creationId xmlns:a16="http://schemas.microsoft.com/office/drawing/2014/main" id="{D60CAB81-A699-44D7-A668-DDC0995F25C2}"/>
              </a:ext>
            </a:extLst>
          </p:cNvPr>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i="1" dirty="0">
                <a:hlinkClick r:id="rId3"/>
              </a:rPr>
              <a:t>Software Agility</a:t>
            </a:r>
            <a:r>
              <a:rPr lang="en-US" i="1" dirty="0"/>
              <a:t> indicates the easiness of a development team to understand and maintain an application. This index is derived through technology-specific code analysis that searches for the presence of embedded documentation and code readability good practices.</a:t>
            </a:r>
          </a:p>
        </p:txBody>
      </p:sp>
      <p:pic>
        <p:nvPicPr>
          <p:cNvPr id="16" name="Picture 2" descr="Preview">
            <a:extLst>
              <a:ext uri="{FF2B5EF4-FFF2-40B4-BE49-F238E27FC236}">
                <a16:creationId xmlns:a16="http://schemas.microsoft.com/office/drawing/2014/main" id="{A0BCC42B-939D-4DA7-A330-220747BD71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736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2"/>
          </p:cNvPr>
          <p:cNvPicPr>
            <a:picLocks noChangeAspect="1"/>
          </p:cNvPicPr>
          <p:nvPr/>
        </p:nvPicPr>
        <p:blipFill>
          <a:blip r:embed="rId3"/>
          <a:stretch>
            <a:fillRect/>
          </a:stretch>
        </p:blipFill>
        <p:spPr>
          <a:xfrm>
            <a:off x="8584985" y="3429000"/>
            <a:ext cx="3124200" cy="1757363"/>
          </a:xfrm>
          <a:prstGeom prst="rect">
            <a:avLst/>
          </a:prstGeom>
        </p:spPr>
      </p:pic>
      <p:pic>
        <p:nvPicPr>
          <p:cNvPr id="6" name="Picture 5">
            <a:hlinkClick r:id="rId4"/>
          </p:cNvPr>
          <p:cNvPicPr>
            <a:picLocks noChangeAspect="1"/>
          </p:cNvPicPr>
          <p:nvPr/>
        </p:nvPicPr>
        <p:blipFill>
          <a:blip r:embed="rId5"/>
          <a:stretch>
            <a:fillRect/>
          </a:stretch>
        </p:blipFill>
        <p:spPr>
          <a:xfrm>
            <a:off x="4533900" y="3435989"/>
            <a:ext cx="3124200" cy="1757363"/>
          </a:xfrm>
          <a:prstGeom prst="rect">
            <a:avLst/>
          </a:prstGeom>
        </p:spPr>
      </p:pic>
      <p:pic>
        <p:nvPicPr>
          <p:cNvPr id="2" name="Picture 1">
            <a:hlinkClick r:id="rId6"/>
          </p:cNvPr>
          <p:cNvPicPr>
            <a:picLocks noChangeAspect="1"/>
          </p:cNvPicPr>
          <p:nvPr/>
        </p:nvPicPr>
        <p:blipFill>
          <a:blip r:embed="rId7"/>
          <a:stretch>
            <a:fillRect/>
          </a:stretch>
        </p:blipFill>
        <p:spPr>
          <a:xfrm>
            <a:off x="463529" y="3429000"/>
            <a:ext cx="3143486" cy="1768210"/>
          </a:xfrm>
          <a:prstGeom prst="rect">
            <a:avLst/>
          </a:prstGeom>
        </p:spPr>
      </p:pic>
      <p:sp>
        <p:nvSpPr>
          <p:cNvPr id="12" name="Rectangle 11">
            <a:extLst>
              <a:ext uri="{FF2B5EF4-FFF2-40B4-BE49-F238E27FC236}">
                <a16:creationId xmlns:a16="http://schemas.microsoft.com/office/drawing/2014/main" id="{B09EF7D1-556B-4DB5-833E-62057512EB95}"/>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Agility</a:t>
            </a:r>
          </a:p>
        </p:txBody>
      </p:sp>
      <p:sp>
        <p:nvSpPr>
          <p:cNvPr id="13" name="Rectangle 12">
            <a:extLst>
              <a:ext uri="{FF2B5EF4-FFF2-40B4-BE49-F238E27FC236}">
                <a16:creationId xmlns:a16="http://schemas.microsoft.com/office/drawing/2014/main" id="{591E3F90-7FD3-4B25-8054-603C7A5F8E22}"/>
              </a:ext>
            </a:extLst>
          </p:cNvPr>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i="1" dirty="0">
                <a:hlinkClick r:id="rId8"/>
              </a:rPr>
              <a:t>Software Agility</a:t>
            </a:r>
            <a:r>
              <a:rPr lang="en-US" i="1" dirty="0"/>
              <a:t> indicates the easiness of a development team to understand and maintain an application. This index is derived through technology-specific code analysis that searches for the presence of embedded documentation and code readability good practices.</a:t>
            </a:r>
          </a:p>
        </p:txBody>
      </p:sp>
      <p:pic>
        <p:nvPicPr>
          <p:cNvPr id="14" name="Picture 2" descr="Preview">
            <a:extLst>
              <a:ext uri="{FF2B5EF4-FFF2-40B4-BE49-F238E27FC236}">
                <a16:creationId xmlns:a16="http://schemas.microsoft.com/office/drawing/2014/main" id="{6DA67206-16A8-49AE-967D-54C75B4069E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163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75ADAF-01F5-4D0B-83FC-6279D2E25A3B}"/>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Elegance</a:t>
            </a:r>
          </a:p>
        </p:txBody>
      </p:sp>
      <p:pic>
        <p:nvPicPr>
          <p:cNvPr id="10" name="Picture 2" descr="Preview">
            <a:extLst>
              <a:ext uri="{FF2B5EF4-FFF2-40B4-BE49-F238E27FC236}">
                <a16:creationId xmlns:a16="http://schemas.microsoft.com/office/drawing/2014/main" id="{1C79FD25-F406-4EBB-A674-55F3194A63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158" y="3180815"/>
            <a:ext cx="9797642" cy="2123658"/>
          </a:xfrm>
          <a:prstGeom prst="rect">
            <a:avLst/>
          </a:prstGeom>
          <a:noFill/>
        </p:spPr>
        <p:txBody>
          <a:bodyPr wrap="square" rtlCol="0">
            <a:spAutoFit/>
          </a:bodyPr>
          <a:lstStyle/>
          <a:p>
            <a:pPr marL="800100" lvl="1" indent="-342900">
              <a:buFont typeface="Wingdings" panose="05000000000000000000" pitchFamily="2" charset="2"/>
              <a:buChar char="§"/>
            </a:pPr>
            <a:r>
              <a:rPr lang="en-US" sz="2400" b="1" dirty="0" err="1"/>
              <a:t>Eg</a:t>
            </a:r>
            <a:r>
              <a:rPr lang="en-US" sz="2400" b="1" dirty="0"/>
              <a:t>: </a:t>
            </a:r>
            <a:r>
              <a:rPr lang="en-US" sz="2400" dirty="0" err="1"/>
              <a:t>Abap</a:t>
            </a:r>
            <a:r>
              <a:rPr lang="en-US" sz="2400" dirty="0"/>
              <a:t> “</a:t>
            </a:r>
            <a:r>
              <a:rPr lang="en-US" sz="2400" b="1" dirty="0"/>
              <a:t>Software Elegance</a:t>
            </a:r>
            <a:r>
              <a:rPr lang="en-US" sz="2400" dirty="0"/>
              <a:t>”</a:t>
            </a:r>
            <a:r>
              <a:rPr lang="en-US" sz="2400" b="1" dirty="0"/>
              <a:t> </a:t>
            </a:r>
            <a:r>
              <a:rPr lang="en-US" sz="2400" dirty="0"/>
              <a:t>Code Insights</a:t>
            </a:r>
          </a:p>
          <a:p>
            <a:pPr marL="1257300" lvl="2" indent="-342900">
              <a:buFont typeface="Wingdings" panose="05000000000000000000" pitchFamily="2" charset="2"/>
              <a:buChar char="§"/>
            </a:pPr>
            <a:r>
              <a:rPr lang="en-US" dirty="0"/>
              <a:t>The file contains too many lines of code</a:t>
            </a:r>
          </a:p>
          <a:p>
            <a:pPr marL="1257300" lvl="2" indent="-342900">
              <a:buFont typeface="Wingdings" panose="05000000000000000000" pitchFamily="2" charset="2"/>
              <a:buChar char="§"/>
            </a:pPr>
            <a:r>
              <a:rPr lang="en-US" dirty="0"/>
              <a:t>The code has a too high </a:t>
            </a:r>
            <a:r>
              <a:rPr lang="en-US" dirty="0" err="1"/>
              <a:t>Cyclomatic</a:t>
            </a:r>
            <a:r>
              <a:rPr lang="en-US" dirty="0"/>
              <a:t> Complexity</a:t>
            </a:r>
          </a:p>
          <a:p>
            <a:pPr marL="1257300" lvl="2" indent="-342900">
              <a:buFont typeface="Wingdings" panose="05000000000000000000" pitchFamily="2" charset="2"/>
              <a:buChar char="§"/>
            </a:pPr>
            <a:r>
              <a:rPr lang="en-US" dirty="0"/>
              <a:t>Too many code artifacts (e.g. functions, procedures, modules, methods…)</a:t>
            </a:r>
          </a:p>
          <a:p>
            <a:pPr marL="1257300" lvl="2" indent="-342900">
              <a:buFont typeface="Wingdings" panose="05000000000000000000" pitchFamily="2" charset="2"/>
              <a:buChar char="§"/>
            </a:pPr>
            <a:r>
              <a:rPr lang="en-US" dirty="0"/>
              <a:t>Too many artifacts with a high level of nested control structures</a:t>
            </a:r>
          </a:p>
          <a:p>
            <a:pPr marL="1257300" lvl="2" indent="-342900">
              <a:buFont typeface="Wingdings" panose="05000000000000000000" pitchFamily="2" charset="2"/>
              <a:buChar char="§"/>
            </a:pPr>
            <a:r>
              <a:rPr lang="en-US" dirty="0"/>
              <a:t>The file contains too many includes</a:t>
            </a:r>
          </a:p>
          <a:p>
            <a:pPr marL="1257300" lvl="2" indent="-342900">
              <a:buFont typeface="Wingdings" panose="05000000000000000000" pitchFamily="2" charset="2"/>
              <a:buChar char="§"/>
            </a:pPr>
            <a:r>
              <a:rPr lang="en-US" dirty="0"/>
              <a:t>The code contains too many “SELECT *” queries</a:t>
            </a:r>
          </a:p>
        </p:txBody>
      </p:sp>
      <p:sp>
        <p:nvSpPr>
          <p:cNvPr id="2" name="Rectangle 1"/>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i="1" dirty="0">
                <a:hlinkClick r:id="rId3"/>
              </a:rPr>
              <a:t>Software Elegance</a:t>
            </a:r>
            <a:r>
              <a:rPr lang="en-US" i="1" dirty="0"/>
              <a:t> measures the ability to deliver software value with less code complexity. A low Software Elegance score indicates decreased quality in the code resulting in higher defects that become costly to fix at mid-term.</a:t>
            </a:r>
          </a:p>
        </p:txBody>
      </p:sp>
    </p:spTree>
    <p:extLst>
      <p:ext uri="{BB962C8B-B14F-4D97-AF65-F5344CB8AC3E}">
        <p14:creationId xmlns:p14="http://schemas.microsoft.com/office/powerpoint/2010/main" val="2627006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752600"/>
            <a:ext cx="7620000" cy="3416320"/>
          </a:xfrm>
          <a:prstGeom prst="rect">
            <a:avLst/>
          </a:prstGeom>
          <a:noFill/>
        </p:spPr>
        <p:txBody>
          <a:bodyPr wrap="square" rtlCol="0">
            <a:spAutoFit/>
          </a:bodyPr>
          <a:lstStyle/>
          <a:p>
            <a:pPr marL="800100" lvl="1" indent="-342900">
              <a:buFont typeface="Wingdings" panose="05000000000000000000" pitchFamily="2" charset="2"/>
              <a:buChar char="§"/>
            </a:pPr>
            <a:r>
              <a:rPr lang="en-US" sz="2400" dirty="0"/>
              <a:t>Software Health and Risk-Acceptance model</a:t>
            </a:r>
          </a:p>
          <a:p>
            <a:pPr marL="800100" lvl="1" indent="-342900">
              <a:buFont typeface="Wingdings" panose="05000000000000000000" pitchFamily="2" charset="2"/>
              <a:buChar char="§"/>
            </a:pPr>
            <a:r>
              <a:rPr lang="en-US" sz="2400" dirty="0"/>
              <a:t>Business Impact</a:t>
            </a:r>
          </a:p>
          <a:p>
            <a:pPr marL="800100" lvl="1" indent="-342900">
              <a:buFont typeface="Wingdings" panose="05000000000000000000" pitchFamily="2" charset="2"/>
              <a:buChar char="§"/>
            </a:pPr>
            <a:r>
              <a:rPr lang="en-US" sz="2400" dirty="0"/>
              <a:t>Cloud Readiness</a:t>
            </a:r>
          </a:p>
          <a:p>
            <a:pPr marL="800100" lvl="1" indent="-342900">
              <a:buFont typeface="Wingdings" panose="05000000000000000000" pitchFamily="2" charset="2"/>
              <a:buChar char="§"/>
            </a:pPr>
            <a:r>
              <a:rPr lang="en-US" sz="2400" dirty="0"/>
              <a:t>Open Source Safety</a:t>
            </a:r>
          </a:p>
          <a:p>
            <a:pPr marL="800100" lvl="1" indent="-342900">
              <a:buFont typeface="Wingdings" panose="05000000000000000000" pitchFamily="2" charset="2"/>
              <a:buChar char="§"/>
            </a:pPr>
            <a:r>
              <a:rPr lang="en-US" sz="2400" dirty="0"/>
              <a:t>Green Impact</a:t>
            </a:r>
          </a:p>
          <a:p>
            <a:pPr marL="800100" lvl="1" indent="-342900">
              <a:buFont typeface="Wingdings" panose="05000000000000000000" pitchFamily="2" charset="2"/>
              <a:buChar char="§"/>
            </a:pPr>
            <a:r>
              <a:rPr lang="en-US" sz="2400" dirty="0"/>
              <a:t>Software Maintenance Estimates</a:t>
            </a:r>
          </a:p>
          <a:p>
            <a:pPr marL="800100" lvl="1" indent="-342900">
              <a:buFont typeface="Wingdings" panose="05000000000000000000" pitchFamily="2" charset="2"/>
              <a:buChar char="§"/>
            </a:pPr>
            <a:r>
              <a:rPr lang="en-US" sz="2400" dirty="0"/>
              <a:t>Technical Debt Estimates</a:t>
            </a:r>
          </a:p>
          <a:p>
            <a:pPr marL="800100" lvl="1" indent="-342900">
              <a:buFont typeface="Wingdings" panose="05000000000000000000" pitchFamily="2" charset="2"/>
              <a:buChar char="§"/>
            </a:pPr>
            <a:r>
              <a:rPr lang="en-US" sz="2400" dirty="0"/>
              <a:t>ROAR Index</a:t>
            </a:r>
          </a:p>
          <a:p>
            <a:pPr marL="800100" lvl="1" indent="-342900">
              <a:buFont typeface="Wingdings" panose="05000000000000000000" pitchFamily="2" charset="2"/>
              <a:buChar char="§"/>
            </a:pPr>
            <a:r>
              <a:rPr lang="en-US" sz="2400" dirty="0"/>
              <a:t>Back-Fired Function Points (BFP)</a:t>
            </a:r>
          </a:p>
        </p:txBody>
      </p:sp>
      <p:sp>
        <p:nvSpPr>
          <p:cNvPr id="7" name="Rectangle 6">
            <a:extLst>
              <a:ext uri="{FF2B5EF4-FFF2-40B4-BE49-F238E27FC236}">
                <a16:creationId xmlns:a16="http://schemas.microsoft.com/office/drawing/2014/main" id="{EBE65D8D-EE0A-41C2-9D44-A6238625145E}"/>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Risk Acceptance Model &amp; Indicators</a:t>
            </a:r>
          </a:p>
        </p:txBody>
      </p:sp>
      <p:pic>
        <p:nvPicPr>
          <p:cNvPr id="9" name="Picture 2" descr="Preview">
            <a:extLst>
              <a:ext uri="{FF2B5EF4-FFF2-40B4-BE49-F238E27FC236}">
                <a16:creationId xmlns:a16="http://schemas.microsoft.com/office/drawing/2014/main" id="{495E2B63-FA32-440D-BE37-755FA102D9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36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stretch>
            <a:fillRect/>
          </a:stretch>
        </p:blipFill>
        <p:spPr>
          <a:xfrm>
            <a:off x="8458200" y="3114676"/>
            <a:ext cx="3285653" cy="1848180"/>
          </a:xfrm>
          <a:prstGeom prst="rect">
            <a:avLst/>
          </a:prstGeom>
        </p:spPr>
      </p:pic>
      <p:pic>
        <p:nvPicPr>
          <p:cNvPr id="4" name="Picture 3">
            <a:hlinkClick r:id="rId4"/>
          </p:cNvPr>
          <p:cNvPicPr>
            <a:picLocks noChangeAspect="1"/>
          </p:cNvPicPr>
          <p:nvPr/>
        </p:nvPicPr>
        <p:blipFill>
          <a:blip r:embed="rId5"/>
          <a:stretch>
            <a:fillRect/>
          </a:stretch>
        </p:blipFill>
        <p:spPr>
          <a:xfrm>
            <a:off x="4463254" y="3114674"/>
            <a:ext cx="3265491" cy="1836839"/>
          </a:xfrm>
          <a:prstGeom prst="rect">
            <a:avLst/>
          </a:prstGeom>
        </p:spPr>
      </p:pic>
      <p:pic>
        <p:nvPicPr>
          <p:cNvPr id="3" name="Picture 2">
            <a:hlinkClick r:id="rId6"/>
          </p:cNvPr>
          <p:cNvPicPr>
            <a:picLocks noChangeAspect="1"/>
          </p:cNvPicPr>
          <p:nvPr/>
        </p:nvPicPr>
        <p:blipFill>
          <a:blip r:embed="rId7"/>
          <a:stretch>
            <a:fillRect/>
          </a:stretch>
        </p:blipFill>
        <p:spPr>
          <a:xfrm>
            <a:off x="448150" y="3114676"/>
            <a:ext cx="3285649" cy="1848178"/>
          </a:xfrm>
          <a:prstGeom prst="rect">
            <a:avLst/>
          </a:prstGeom>
        </p:spPr>
      </p:pic>
      <p:sp>
        <p:nvSpPr>
          <p:cNvPr id="10" name="Rectangle 9">
            <a:extLst>
              <a:ext uri="{FF2B5EF4-FFF2-40B4-BE49-F238E27FC236}">
                <a16:creationId xmlns:a16="http://schemas.microsoft.com/office/drawing/2014/main" id="{CA560704-7D4B-48A1-848F-519750182B4C}"/>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Elegance</a:t>
            </a:r>
          </a:p>
        </p:txBody>
      </p:sp>
      <p:pic>
        <p:nvPicPr>
          <p:cNvPr id="12" name="Picture 2" descr="Preview">
            <a:extLst>
              <a:ext uri="{FF2B5EF4-FFF2-40B4-BE49-F238E27FC236}">
                <a16:creationId xmlns:a16="http://schemas.microsoft.com/office/drawing/2014/main" id="{F7D94CBA-04FC-4E8B-ACFA-9AE871A3DA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BE9F1FE-D594-4009-9354-29F1FF266250}"/>
              </a:ext>
            </a:extLst>
          </p:cNvPr>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i="1" dirty="0">
                <a:hlinkClick r:id="rId9"/>
              </a:rPr>
              <a:t>Software Elegance</a:t>
            </a:r>
            <a:r>
              <a:rPr lang="en-US" i="1" dirty="0"/>
              <a:t> measures the ability to deliver software value with less code complexity. A low Software Elegance score indicates decreased quality in the code resulting in higher defects that become costly to fix at mid-term.</a:t>
            </a:r>
          </a:p>
        </p:txBody>
      </p:sp>
    </p:spTree>
    <p:extLst>
      <p:ext uri="{BB962C8B-B14F-4D97-AF65-F5344CB8AC3E}">
        <p14:creationId xmlns:p14="http://schemas.microsoft.com/office/powerpoint/2010/main" val="3996858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8382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3" name="Rectangle 12"/>
          <p:cNvSpPr/>
          <p:nvPr/>
        </p:nvSpPr>
        <p:spPr>
          <a:xfrm>
            <a:off x="838200" y="1524000"/>
            <a:ext cx="8305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rPr>
              <a:t>Code Scan at File-Level</a:t>
            </a:r>
            <a:endParaRPr lang="en-US" sz="4800" dirty="0">
              <a:solidFill>
                <a:schemeClr val="tx1">
                  <a:lumMod val="75000"/>
                  <a:lumOff val="25000"/>
                </a:schemeClr>
              </a:solidFill>
            </a:endParaRPr>
          </a:p>
        </p:txBody>
      </p:sp>
      <p:sp>
        <p:nvSpPr>
          <p:cNvPr id="3" name="TextBox 2"/>
          <p:cNvSpPr txBox="1"/>
          <p:nvPr/>
        </p:nvSpPr>
        <p:spPr>
          <a:xfrm>
            <a:off x="843952" y="2514600"/>
            <a:ext cx="7919049" cy="2123658"/>
          </a:xfrm>
          <a:prstGeom prst="rect">
            <a:avLst/>
          </a:prstGeom>
          <a:noFill/>
        </p:spPr>
        <p:txBody>
          <a:bodyPr wrap="square" rtlCol="0">
            <a:spAutoFit/>
          </a:bodyPr>
          <a:lstStyle/>
          <a:p>
            <a:r>
              <a:rPr lang="en-US" sz="2400" b="1" dirty="0"/>
              <a:t>Count for:</a:t>
            </a:r>
          </a:p>
          <a:p>
            <a:pPr marL="285750" indent="-285750">
              <a:buFontTx/>
              <a:buChar char="-"/>
            </a:pPr>
            <a:r>
              <a:rPr lang="en-US" dirty="0"/>
              <a:t>Total Database Queries</a:t>
            </a:r>
          </a:p>
          <a:p>
            <a:pPr marL="285750" indent="-285750">
              <a:buFontTx/>
              <a:buChar char="-"/>
            </a:pPr>
            <a:r>
              <a:rPr lang="en-US" dirty="0"/>
              <a:t>Queries with ‘GROUP BY’ clause</a:t>
            </a:r>
          </a:p>
          <a:p>
            <a:pPr marL="285750" indent="-285750">
              <a:buFontTx/>
              <a:buChar char="-"/>
            </a:pPr>
            <a:endParaRPr lang="en-US" dirty="0"/>
          </a:p>
          <a:p>
            <a:r>
              <a:rPr lang="en-US" dirty="0"/>
              <a:t>Example for a PHP file:</a:t>
            </a:r>
          </a:p>
          <a:p>
            <a:pPr marL="285750" indent="-285750">
              <a:buFontTx/>
              <a:buChar char="-"/>
            </a:pPr>
            <a:r>
              <a:rPr lang="en-US" b="1" dirty="0"/>
              <a:t>12</a:t>
            </a:r>
            <a:r>
              <a:rPr lang="en-US" dirty="0"/>
              <a:t> database queries</a:t>
            </a:r>
          </a:p>
          <a:p>
            <a:pPr marL="285750" indent="-285750">
              <a:buFontTx/>
              <a:buChar char="-"/>
            </a:pPr>
            <a:r>
              <a:rPr lang="en-US" b="1" dirty="0"/>
              <a:t>2</a:t>
            </a:r>
            <a:r>
              <a:rPr lang="en-US" dirty="0"/>
              <a:t> queries with ‘GROUP BY’ clause</a:t>
            </a:r>
          </a:p>
        </p:txBody>
      </p:sp>
      <p:sp>
        <p:nvSpPr>
          <p:cNvPr id="9" name="Rectangle 8">
            <a:extLst>
              <a:ext uri="{FF2B5EF4-FFF2-40B4-BE49-F238E27FC236}">
                <a16:creationId xmlns:a16="http://schemas.microsoft.com/office/drawing/2014/main" id="{BD8BC0DE-4C58-43CC-B005-E16CD3ABAB85}"/>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Computation Steps</a:t>
            </a:r>
          </a:p>
        </p:txBody>
      </p:sp>
      <p:pic>
        <p:nvPicPr>
          <p:cNvPr id="10" name="Picture 2" descr="Preview">
            <a:extLst>
              <a:ext uri="{FF2B5EF4-FFF2-40B4-BE49-F238E27FC236}">
                <a16:creationId xmlns:a16="http://schemas.microsoft.com/office/drawing/2014/main" id="{6079CD7B-2EA1-406C-B86D-4DC0DE19AA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127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8382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13" name="Rectangle 12"/>
          <p:cNvSpPr/>
          <p:nvPr/>
        </p:nvSpPr>
        <p:spPr>
          <a:xfrm>
            <a:off x="838200" y="1524000"/>
            <a:ext cx="8305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rPr>
              <a:t>Code Insight Computation at File-Level</a:t>
            </a:r>
            <a:endParaRPr lang="en-US" sz="4800" dirty="0">
              <a:solidFill>
                <a:schemeClr val="tx1">
                  <a:lumMod val="75000"/>
                  <a:lumOff val="25000"/>
                </a:schemeClr>
              </a:solidFill>
            </a:endParaRPr>
          </a:p>
        </p:txBody>
      </p:sp>
      <p:sp>
        <p:nvSpPr>
          <p:cNvPr id="3" name="TextBox 2"/>
          <p:cNvSpPr txBox="1"/>
          <p:nvPr/>
        </p:nvSpPr>
        <p:spPr>
          <a:xfrm>
            <a:off x="843952" y="2514601"/>
            <a:ext cx="7919049" cy="1846659"/>
          </a:xfrm>
          <a:prstGeom prst="rect">
            <a:avLst/>
          </a:prstGeom>
          <a:noFill/>
        </p:spPr>
        <p:txBody>
          <a:bodyPr wrap="square" rtlCol="0">
            <a:spAutoFit/>
          </a:bodyPr>
          <a:lstStyle/>
          <a:p>
            <a:r>
              <a:rPr lang="en-US" sz="2400" b="1" dirty="0"/>
              <a:t>Example with “SQL” Code Insight:</a:t>
            </a:r>
          </a:p>
          <a:p>
            <a:r>
              <a:rPr lang="en-US" dirty="0"/>
              <a:t>SQL = 100 x (</a:t>
            </a:r>
            <a:r>
              <a:rPr lang="en-US" dirty="0" err="1"/>
              <a:t>GroupByQueries</a:t>
            </a:r>
            <a:r>
              <a:rPr lang="en-US" dirty="0"/>
              <a:t>) / Total Queries</a:t>
            </a:r>
          </a:p>
          <a:p>
            <a:endParaRPr lang="en-US" dirty="0"/>
          </a:p>
          <a:p>
            <a:r>
              <a:rPr lang="en-US" dirty="0"/>
              <a:t>SQL = 100 x (2) / 12</a:t>
            </a:r>
          </a:p>
          <a:p>
            <a:r>
              <a:rPr lang="en-US" dirty="0"/>
              <a:t>SQL = </a:t>
            </a:r>
            <a:r>
              <a:rPr lang="en-US" b="1" dirty="0"/>
              <a:t>16.6</a:t>
            </a:r>
          </a:p>
          <a:p>
            <a:endParaRPr lang="en-US" dirty="0"/>
          </a:p>
        </p:txBody>
      </p:sp>
      <p:sp>
        <p:nvSpPr>
          <p:cNvPr id="9" name="Rectangle 8">
            <a:extLst>
              <a:ext uri="{FF2B5EF4-FFF2-40B4-BE49-F238E27FC236}">
                <a16:creationId xmlns:a16="http://schemas.microsoft.com/office/drawing/2014/main" id="{A688C51C-C49C-4A77-80A5-DA89EC8F56C7}"/>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Computation Steps</a:t>
            </a:r>
          </a:p>
        </p:txBody>
      </p:sp>
      <p:pic>
        <p:nvPicPr>
          <p:cNvPr id="10" name="Picture 2" descr="Preview">
            <a:extLst>
              <a:ext uri="{FF2B5EF4-FFF2-40B4-BE49-F238E27FC236}">
                <a16:creationId xmlns:a16="http://schemas.microsoft.com/office/drawing/2014/main" id="{B83CE58E-BF2C-405E-8A37-5EA0C57856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085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8382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
        <p:nvSpPr>
          <p:cNvPr id="13" name="Rectangle 12"/>
          <p:cNvSpPr/>
          <p:nvPr/>
        </p:nvSpPr>
        <p:spPr>
          <a:xfrm>
            <a:off x="838200" y="1524000"/>
            <a:ext cx="8305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rPr>
              <a:t>Code Insight Contribution to Alarms at File-Level</a:t>
            </a:r>
            <a:endParaRPr lang="en-US" sz="4800" dirty="0">
              <a:solidFill>
                <a:schemeClr val="tx1">
                  <a:lumMod val="75000"/>
                  <a:lumOff val="25000"/>
                </a:schemeClr>
              </a:solidFill>
            </a:endParaRPr>
          </a:p>
        </p:txBody>
      </p:sp>
      <p:sp>
        <p:nvSpPr>
          <p:cNvPr id="3" name="TextBox 2"/>
          <p:cNvSpPr txBox="1"/>
          <p:nvPr/>
        </p:nvSpPr>
        <p:spPr>
          <a:xfrm>
            <a:off x="843952" y="2514601"/>
            <a:ext cx="7919049" cy="2954655"/>
          </a:xfrm>
          <a:prstGeom prst="rect">
            <a:avLst/>
          </a:prstGeom>
          <a:noFill/>
        </p:spPr>
        <p:txBody>
          <a:bodyPr wrap="square" rtlCol="0">
            <a:spAutoFit/>
          </a:bodyPr>
          <a:lstStyle/>
          <a:p>
            <a:r>
              <a:rPr lang="en-US" sz="2400" b="1" dirty="0"/>
              <a:t>Code Insight Penalty Points Computation:</a:t>
            </a:r>
          </a:p>
          <a:p>
            <a:r>
              <a:rPr lang="en-US" dirty="0"/>
              <a:t>SQL Penalty point calculation for the scanned file:</a:t>
            </a:r>
          </a:p>
          <a:p>
            <a:pPr marL="285750" indent="-285750">
              <a:buFontTx/>
              <a:buChar char="-"/>
            </a:pPr>
            <a:r>
              <a:rPr lang="en-US" dirty="0"/>
              <a:t>If SQL &gt; 80.00 =&gt; 12 penalty points</a:t>
            </a:r>
          </a:p>
          <a:p>
            <a:pPr marL="285750" indent="-285750">
              <a:buFontTx/>
              <a:buChar char="-"/>
            </a:pPr>
            <a:r>
              <a:rPr lang="en-US" dirty="0"/>
              <a:t>If SQL &gt; 50.00 =&gt; 8 penalty points</a:t>
            </a:r>
          </a:p>
          <a:p>
            <a:pPr marL="285750" indent="-285750">
              <a:buFontTx/>
              <a:buChar char="-"/>
            </a:pPr>
            <a:r>
              <a:rPr lang="en-US" dirty="0"/>
              <a:t>If SQL &gt; 20.00 =&gt; 4 penalty points</a:t>
            </a:r>
          </a:p>
          <a:p>
            <a:pPr marL="285750" indent="-285750">
              <a:buFontTx/>
              <a:buChar char="-"/>
            </a:pPr>
            <a:r>
              <a:rPr lang="en-US" dirty="0"/>
              <a:t>If SQL &gt; 0.00 =&gt; 2 penalty points</a:t>
            </a:r>
          </a:p>
          <a:p>
            <a:endParaRPr lang="en-US" dirty="0"/>
          </a:p>
          <a:p>
            <a:r>
              <a:rPr lang="en-US" dirty="0"/>
              <a:t>In our example, the GROUP BY code insight was </a:t>
            </a:r>
            <a:r>
              <a:rPr lang="en-US" b="1" dirty="0"/>
              <a:t>16.6</a:t>
            </a:r>
            <a:r>
              <a:rPr lang="en-US" dirty="0"/>
              <a:t>.</a:t>
            </a:r>
          </a:p>
          <a:p>
            <a:r>
              <a:rPr lang="en-US" dirty="0"/>
              <a:t>Highlight counts </a:t>
            </a:r>
            <a:r>
              <a:rPr lang="en-US" b="1" dirty="0">
                <a:solidFill>
                  <a:srgbClr val="FFC600"/>
                </a:solidFill>
              </a:rPr>
              <a:t>2 penalty points </a:t>
            </a:r>
            <a:r>
              <a:rPr lang="en-US" dirty="0"/>
              <a:t>for the current file, contributing to the “Best Practices” quality alarm that belongs to the Software Resiliency computation.</a:t>
            </a:r>
          </a:p>
        </p:txBody>
      </p:sp>
      <p:sp>
        <p:nvSpPr>
          <p:cNvPr id="5" name="Circular Arrow 4"/>
          <p:cNvSpPr/>
          <p:nvPr/>
        </p:nvSpPr>
        <p:spPr>
          <a:xfrm rot="5400000" flipH="1">
            <a:off x="5535107" y="3807909"/>
            <a:ext cx="838200" cy="1147185"/>
          </a:xfrm>
          <a:prstGeom prst="circularArrow">
            <a:avLst>
              <a:gd name="adj1" fmla="val 12500"/>
              <a:gd name="adj2" fmla="val 1142319"/>
              <a:gd name="adj3" fmla="val 20457681"/>
              <a:gd name="adj4" fmla="val 10474455"/>
              <a:gd name="adj5" fmla="val 125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6553200" y="2667000"/>
            <a:ext cx="2329164" cy="1828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Penalty Points are specific for each Code Insight, depending on the nature/criticality of the insight.</a:t>
            </a:r>
          </a:p>
        </p:txBody>
      </p:sp>
      <p:sp>
        <p:nvSpPr>
          <p:cNvPr id="10" name="Rectangle 9">
            <a:extLst>
              <a:ext uri="{FF2B5EF4-FFF2-40B4-BE49-F238E27FC236}">
                <a16:creationId xmlns:a16="http://schemas.microsoft.com/office/drawing/2014/main" id="{75FE29C0-D32B-4A18-99D6-8ECCAB8882F0}"/>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Computation Steps</a:t>
            </a:r>
          </a:p>
        </p:txBody>
      </p:sp>
      <p:pic>
        <p:nvPicPr>
          <p:cNvPr id="12" name="Picture 2" descr="Preview">
            <a:extLst>
              <a:ext uri="{FF2B5EF4-FFF2-40B4-BE49-F238E27FC236}">
                <a16:creationId xmlns:a16="http://schemas.microsoft.com/office/drawing/2014/main" id="{7CC2F888-C4DD-4A46-9C3F-58C1D5D4C1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144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3952" y="2514601"/>
            <a:ext cx="7919049" cy="3693319"/>
          </a:xfrm>
          <a:prstGeom prst="rect">
            <a:avLst/>
          </a:prstGeom>
          <a:noFill/>
        </p:spPr>
        <p:txBody>
          <a:bodyPr wrap="square" rtlCol="0">
            <a:spAutoFit/>
          </a:bodyPr>
          <a:lstStyle/>
          <a:p>
            <a:r>
              <a:rPr lang="en-US" sz="2400" b="1" dirty="0"/>
              <a:t>Best Practices Quality Alarm Computation:</a:t>
            </a:r>
          </a:p>
          <a:p>
            <a:r>
              <a:rPr lang="en-US" sz="2400" dirty="0"/>
              <a:t>Alarm = (20 - </a:t>
            </a:r>
            <a:r>
              <a:rPr lang="en-US" sz="2400" dirty="0">
                <a:solidFill>
                  <a:srgbClr val="FFC600"/>
                </a:solidFill>
              </a:rPr>
              <a:t>Sum(</a:t>
            </a:r>
            <a:r>
              <a:rPr lang="en-US" sz="2400" dirty="0" err="1">
                <a:solidFill>
                  <a:srgbClr val="FFC600"/>
                </a:solidFill>
              </a:rPr>
              <a:t>CodeInsights</a:t>
            </a:r>
            <a:r>
              <a:rPr lang="en-US" sz="2400" dirty="0">
                <a:solidFill>
                  <a:srgbClr val="FFC600"/>
                </a:solidFill>
              </a:rPr>
              <a:t>)</a:t>
            </a:r>
            <a:r>
              <a:rPr lang="en-US" sz="2400" dirty="0"/>
              <a:t>) / 20</a:t>
            </a:r>
          </a:p>
          <a:p>
            <a:endParaRPr lang="en-US" sz="2400" dirty="0"/>
          </a:p>
          <a:p>
            <a:endParaRPr lang="en-US" dirty="0"/>
          </a:p>
          <a:p>
            <a:endParaRPr lang="en-US" dirty="0"/>
          </a:p>
          <a:p>
            <a:endParaRPr lang="en-US" dirty="0"/>
          </a:p>
          <a:p>
            <a:endParaRPr lang="en-US" dirty="0"/>
          </a:p>
          <a:p>
            <a:endParaRPr lang="en-US" dirty="0"/>
          </a:p>
          <a:p>
            <a:endParaRPr lang="en-US" dirty="0"/>
          </a:p>
          <a:p>
            <a:r>
              <a:rPr lang="en-US" dirty="0"/>
              <a:t>In our example:</a:t>
            </a:r>
          </a:p>
          <a:p>
            <a:r>
              <a:rPr lang="en-US" dirty="0"/>
              <a:t>Best Practices = (20 – </a:t>
            </a:r>
            <a:r>
              <a:rPr lang="en-US" b="1" dirty="0">
                <a:solidFill>
                  <a:srgbClr val="FFC600"/>
                </a:solidFill>
              </a:rPr>
              <a:t>2</a:t>
            </a:r>
            <a:r>
              <a:rPr lang="en-US" dirty="0"/>
              <a:t>) / 20</a:t>
            </a:r>
          </a:p>
          <a:p>
            <a:r>
              <a:rPr lang="en-US" dirty="0"/>
              <a:t>Best Practices = 0.9 (out of 1)</a:t>
            </a:r>
            <a:endParaRPr lang="en-US" sz="1400" dirty="0"/>
          </a:p>
        </p:txBody>
      </p:sp>
      <p:sp>
        <p:nvSpPr>
          <p:cNvPr id="2" name="Rectangle 1"/>
          <p:cNvSpPr/>
          <p:nvPr/>
        </p:nvSpPr>
        <p:spPr>
          <a:xfrm>
            <a:off x="0" y="1524000"/>
            <a:ext cx="8382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a:t>
            </a:r>
          </a:p>
        </p:txBody>
      </p:sp>
      <p:sp>
        <p:nvSpPr>
          <p:cNvPr id="13" name="Rectangle 12"/>
          <p:cNvSpPr/>
          <p:nvPr/>
        </p:nvSpPr>
        <p:spPr>
          <a:xfrm>
            <a:off x="838200" y="1524000"/>
            <a:ext cx="8305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rPr>
              <a:t>Quality Alarm Computation at File-Level</a:t>
            </a:r>
            <a:endParaRPr lang="en-US" sz="4800" dirty="0">
              <a:solidFill>
                <a:schemeClr val="tx1">
                  <a:lumMod val="75000"/>
                  <a:lumOff val="25000"/>
                </a:schemeClr>
              </a:solidFill>
            </a:endParaRPr>
          </a:p>
        </p:txBody>
      </p:sp>
      <p:sp>
        <p:nvSpPr>
          <p:cNvPr id="4" name="Rectangular Callout 3"/>
          <p:cNvSpPr/>
          <p:nvPr/>
        </p:nvSpPr>
        <p:spPr>
          <a:xfrm>
            <a:off x="3429000" y="3498055"/>
            <a:ext cx="2133600" cy="1447800"/>
          </a:xfrm>
          <a:prstGeom prst="wedgeRectCallout">
            <a:avLst>
              <a:gd name="adj1" fmla="val -33771"/>
              <a:gd name="adj2" fmla="val -6500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Sum of Penalty Points for each code insight</a:t>
            </a:r>
          </a:p>
        </p:txBody>
      </p:sp>
      <p:sp>
        <p:nvSpPr>
          <p:cNvPr id="10" name="Rectangular Callout 9"/>
          <p:cNvSpPr/>
          <p:nvPr/>
        </p:nvSpPr>
        <p:spPr>
          <a:xfrm>
            <a:off x="822745" y="3502818"/>
            <a:ext cx="2475062" cy="1447800"/>
          </a:xfrm>
          <a:prstGeom prst="wedgeRectCallout">
            <a:avLst>
              <a:gd name="adj1" fmla="val 7022"/>
              <a:gd name="adj2" fmla="val -68954"/>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Maximum score for an alarm. This value depends on technology.</a:t>
            </a:r>
          </a:p>
        </p:txBody>
      </p:sp>
      <p:sp>
        <p:nvSpPr>
          <p:cNvPr id="12" name="Rectangle 11">
            <a:extLst>
              <a:ext uri="{FF2B5EF4-FFF2-40B4-BE49-F238E27FC236}">
                <a16:creationId xmlns:a16="http://schemas.microsoft.com/office/drawing/2014/main" id="{0F7CC730-F3D7-4D57-9B04-18997852975A}"/>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Computation Steps</a:t>
            </a:r>
          </a:p>
        </p:txBody>
      </p:sp>
      <p:pic>
        <p:nvPicPr>
          <p:cNvPr id="14" name="Picture 2" descr="Preview">
            <a:extLst>
              <a:ext uri="{FF2B5EF4-FFF2-40B4-BE49-F238E27FC236}">
                <a16:creationId xmlns:a16="http://schemas.microsoft.com/office/drawing/2014/main" id="{2DB41E96-2017-4CCB-8E68-3B64E90C79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7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grpId="3"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0" grpId="2" animBg="1"/>
      <p:bldP spid="10" grpId="3"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8382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5</a:t>
            </a:r>
          </a:p>
        </p:txBody>
      </p:sp>
      <p:sp>
        <p:nvSpPr>
          <p:cNvPr id="13" name="Rectangle 12"/>
          <p:cNvSpPr/>
          <p:nvPr/>
        </p:nvSpPr>
        <p:spPr>
          <a:xfrm>
            <a:off x="838200" y="1524000"/>
            <a:ext cx="8305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rPr>
              <a:t>Quality Alarm Aggregation at Technology-Level</a:t>
            </a:r>
            <a:endParaRPr lang="en-US" sz="4800" dirty="0">
              <a:solidFill>
                <a:schemeClr val="tx1">
                  <a:lumMod val="75000"/>
                  <a:lumOff val="25000"/>
                </a:schemeClr>
              </a:solidFill>
            </a:endParaRPr>
          </a:p>
        </p:txBody>
      </p:sp>
      <p:sp>
        <p:nvSpPr>
          <p:cNvPr id="3" name="TextBox 2"/>
          <p:cNvSpPr txBox="1"/>
          <p:nvPr/>
        </p:nvSpPr>
        <p:spPr>
          <a:xfrm>
            <a:off x="843952" y="2514601"/>
            <a:ext cx="7919049" cy="461665"/>
          </a:xfrm>
          <a:prstGeom prst="rect">
            <a:avLst/>
          </a:prstGeom>
          <a:noFill/>
        </p:spPr>
        <p:txBody>
          <a:bodyPr wrap="square" rtlCol="0">
            <a:spAutoFit/>
          </a:bodyPr>
          <a:lstStyle/>
          <a:p>
            <a:r>
              <a:rPr lang="en-US" sz="2400" dirty="0" err="1"/>
              <a:t>TechnologyAlarm</a:t>
            </a:r>
            <a:r>
              <a:rPr lang="en-US" sz="2400" dirty="0"/>
              <a:t> = Average(</a:t>
            </a:r>
            <a:r>
              <a:rPr lang="en-US" sz="2400" dirty="0" err="1"/>
              <a:t>FileAlarm</a:t>
            </a:r>
            <a:r>
              <a:rPr lang="en-US" sz="2400" dirty="0"/>
              <a:t>)</a:t>
            </a:r>
            <a:endParaRPr lang="en-US" sz="1400" dirty="0"/>
          </a:p>
        </p:txBody>
      </p:sp>
      <p:sp>
        <p:nvSpPr>
          <p:cNvPr id="9" name="Rectangle 8">
            <a:extLst>
              <a:ext uri="{FF2B5EF4-FFF2-40B4-BE49-F238E27FC236}">
                <a16:creationId xmlns:a16="http://schemas.microsoft.com/office/drawing/2014/main" id="{6339B238-73C0-44ED-9C46-87C0EC287D57}"/>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Computation Steps</a:t>
            </a:r>
          </a:p>
        </p:txBody>
      </p:sp>
      <p:pic>
        <p:nvPicPr>
          <p:cNvPr id="10" name="Picture 2" descr="Preview">
            <a:extLst>
              <a:ext uri="{FF2B5EF4-FFF2-40B4-BE49-F238E27FC236}">
                <a16:creationId xmlns:a16="http://schemas.microsoft.com/office/drawing/2014/main" id="{D8BC5559-D2CE-4A44-8C86-6683F11E18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245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8382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6</a:t>
            </a:r>
          </a:p>
        </p:txBody>
      </p:sp>
      <p:sp>
        <p:nvSpPr>
          <p:cNvPr id="13" name="Rectangle 12"/>
          <p:cNvSpPr/>
          <p:nvPr/>
        </p:nvSpPr>
        <p:spPr>
          <a:xfrm>
            <a:off x="838200" y="1524000"/>
            <a:ext cx="8305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rPr>
              <a:t>Quality Alarm aggregation at Technology-Level</a:t>
            </a:r>
            <a:endParaRPr lang="en-US" sz="4800" dirty="0">
              <a:solidFill>
                <a:schemeClr val="tx1">
                  <a:lumMod val="75000"/>
                  <a:lumOff val="25000"/>
                </a:schemeClr>
              </a:solidFill>
            </a:endParaRPr>
          </a:p>
        </p:txBody>
      </p:sp>
      <p:sp>
        <p:nvSpPr>
          <p:cNvPr id="3" name="TextBox 2"/>
          <p:cNvSpPr txBox="1"/>
          <p:nvPr/>
        </p:nvSpPr>
        <p:spPr>
          <a:xfrm>
            <a:off x="843952" y="2514600"/>
            <a:ext cx="7919049" cy="1569660"/>
          </a:xfrm>
          <a:prstGeom prst="rect">
            <a:avLst/>
          </a:prstGeom>
          <a:noFill/>
        </p:spPr>
        <p:txBody>
          <a:bodyPr wrap="square" rtlCol="0">
            <a:spAutoFit/>
          </a:bodyPr>
          <a:lstStyle/>
          <a:p>
            <a:pPr marL="342900" indent="-342900">
              <a:buFontTx/>
              <a:buChar char="-"/>
            </a:pPr>
            <a:r>
              <a:rPr lang="en-US" sz="2400" dirty="0"/>
              <a:t>Average of quality alarms for</a:t>
            </a:r>
          </a:p>
          <a:p>
            <a:pPr marL="800100" lvl="1" indent="-342900">
              <a:buFontTx/>
              <a:buChar char="-"/>
            </a:pPr>
            <a:r>
              <a:rPr lang="en-US" sz="2400" dirty="0"/>
              <a:t>Software Resiliency</a:t>
            </a:r>
          </a:p>
          <a:p>
            <a:pPr marL="800100" lvl="1" indent="-342900">
              <a:buFontTx/>
              <a:buChar char="-"/>
            </a:pPr>
            <a:r>
              <a:rPr lang="en-US" sz="2400" dirty="0"/>
              <a:t>Software Agility</a:t>
            </a:r>
          </a:p>
          <a:p>
            <a:pPr marL="342900" indent="-342900">
              <a:buFontTx/>
              <a:buChar char="-"/>
            </a:pPr>
            <a:r>
              <a:rPr lang="en-US" sz="2400" dirty="0"/>
              <a:t>Quality Alarm for Software Elegance</a:t>
            </a:r>
          </a:p>
        </p:txBody>
      </p:sp>
      <p:sp>
        <p:nvSpPr>
          <p:cNvPr id="9" name="Rectangle 8">
            <a:extLst>
              <a:ext uri="{FF2B5EF4-FFF2-40B4-BE49-F238E27FC236}">
                <a16:creationId xmlns:a16="http://schemas.microsoft.com/office/drawing/2014/main" id="{8B9B5332-820A-4A0C-8819-578C5A247A01}"/>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Computation Steps</a:t>
            </a:r>
          </a:p>
        </p:txBody>
      </p:sp>
      <p:pic>
        <p:nvPicPr>
          <p:cNvPr id="10" name="Picture 2" descr="Preview">
            <a:extLst>
              <a:ext uri="{FF2B5EF4-FFF2-40B4-BE49-F238E27FC236}">
                <a16:creationId xmlns:a16="http://schemas.microsoft.com/office/drawing/2014/main" id="{717191DC-CC8C-485F-B614-90A82342DE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043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524000"/>
            <a:ext cx="8382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7</a:t>
            </a:r>
          </a:p>
        </p:txBody>
      </p:sp>
      <p:sp>
        <p:nvSpPr>
          <p:cNvPr id="13" name="Rectangle 12"/>
          <p:cNvSpPr/>
          <p:nvPr/>
        </p:nvSpPr>
        <p:spPr>
          <a:xfrm>
            <a:off x="838199" y="1524000"/>
            <a:ext cx="8305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rPr>
              <a:t>Indicator aggregation at Application-Level</a:t>
            </a:r>
            <a:endParaRPr lang="en-US" sz="4800" dirty="0">
              <a:solidFill>
                <a:schemeClr val="tx1">
                  <a:lumMod val="75000"/>
                  <a:lumOff val="25000"/>
                </a:schemeClr>
              </a:solidFill>
            </a:endParaRPr>
          </a:p>
        </p:txBody>
      </p:sp>
      <p:sp>
        <p:nvSpPr>
          <p:cNvPr id="3" name="TextBox 2"/>
          <p:cNvSpPr txBox="1"/>
          <p:nvPr/>
        </p:nvSpPr>
        <p:spPr>
          <a:xfrm>
            <a:off x="843951" y="2514601"/>
            <a:ext cx="7919049" cy="830997"/>
          </a:xfrm>
          <a:prstGeom prst="rect">
            <a:avLst/>
          </a:prstGeom>
          <a:noFill/>
        </p:spPr>
        <p:txBody>
          <a:bodyPr wrap="square" rtlCol="0">
            <a:spAutoFit/>
          </a:bodyPr>
          <a:lstStyle/>
          <a:p>
            <a:pPr marL="342900" indent="-342900">
              <a:buFontTx/>
              <a:buChar char="-"/>
            </a:pPr>
            <a:r>
              <a:rPr lang="en-US" sz="2400" dirty="0"/>
              <a:t>Weighted Average (by Lines of Code) of Health Factors for all technologies of an application</a:t>
            </a:r>
          </a:p>
        </p:txBody>
      </p:sp>
      <p:sp>
        <p:nvSpPr>
          <p:cNvPr id="9" name="Rectangle 8"/>
          <p:cNvSpPr/>
          <p:nvPr/>
        </p:nvSpPr>
        <p:spPr>
          <a:xfrm>
            <a:off x="0" y="5257800"/>
            <a:ext cx="12192000" cy="1600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lumMod val="50000"/>
                    <a:lumOff val="50000"/>
                  </a:schemeClr>
                </a:solidFill>
              </a:rPr>
              <a:t>This mechanism allows portfolio managers to easily detect applications that may have small BUT dangerous portion of code, even in a large code base.</a:t>
            </a:r>
          </a:p>
        </p:txBody>
      </p:sp>
      <p:sp>
        <p:nvSpPr>
          <p:cNvPr id="4" name="Rectangle 3"/>
          <p:cNvSpPr/>
          <p:nvPr/>
        </p:nvSpPr>
        <p:spPr>
          <a:xfrm>
            <a:off x="1600200" y="4282578"/>
            <a:ext cx="7086600" cy="688962"/>
          </a:xfrm>
          <a:prstGeom prst="rect">
            <a:avLst/>
          </a:prstGeom>
          <a:solidFill>
            <a:srgbClr val="37C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Java – Software Resiliency = 66</a:t>
            </a:r>
            <a:br>
              <a:rPr lang="en-US" dirty="0"/>
            </a:br>
            <a:r>
              <a:rPr lang="en-US" dirty="0"/>
              <a:t>500 KLOC</a:t>
            </a:r>
          </a:p>
        </p:txBody>
      </p:sp>
      <p:sp>
        <p:nvSpPr>
          <p:cNvPr id="10" name="Rectangle 9"/>
          <p:cNvSpPr/>
          <p:nvPr/>
        </p:nvSpPr>
        <p:spPr>
          <a:xfrm>
            <a:off x="8763000" y="4282577"/>
            <a:ext cx="1828800" cy="688963"/>
          </a:xfrm>
          <a:prstGeom prst="rect">
            <a:avLst/>
          </a:prstGeom>
          <a:solidFill>
            <a:srgbClr val="D54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PL/SQL</a:t>
            </a:r>
            <a:br>
              <a:rPr lang="en-US" sz="1200" dirty="0"/>
            </a:br>
            <a:r>
              <a:rPr lang="en-US" sz="1200" dirty="0"/>
              <a:t>Software Resiliency = 8</a:t>
            </a:r>
            <a:br>
              <a:rPr lang="en-US" sz="1200" dirty="0"/>
            </a:br>
            <a:r>
              <a:rPr lang="en-US" sz="1200" dirty="0"/>
              <a:t>50 KLOC</a:t>
            </a:r>
          </a:p>
        </p:txBody>
      </p:sp>
      <p:sp>
        <p:nvSpPr>
          <p:cNvPr id="12" name="Rectangle 11"/>
          <p:cNvSpPr/>
          <p:nvPr/>
        </p:nvSpPr>
        <p:spPr>
          <a:xfrm>
            <a:off x="1600200" y="3429000"/>
            <a:ext cx="8991600" cy="79591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Application – Software Resiliency = 60.7</a:t>
            </a:r>
          </a:p>
          <a:p>
            <a:pPr algn="ctr"/>
            <a:r>
              <a:rPr lang="en-US" dirty="0"/>
              <a:t>((66x500) + (8x50)) / (500+50) = (33000+ 400) / 550</a:t>
            </a:r>
          </a:p>
        </p:txBody>
      </p:sp>
      <p:sp>
        <p:nvSpPr>
          <p:cNvPr id="14" name="Rectangle 13">
            <a:extLst>
              <a:ext uri="{FF2B5EF4-FFF2-40B4-BE49-F238E27FC236}">
                <a16:creationId xmlns:a16="http://schemas.microsoft.com/office/drawing/2014/main" id="{118397B6-DDFD-44DD-88D1-9E146EBA76F9}"/>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Computation Steps</a:t>
            </a:r>
          </a:p>
        </p:txBody>
      </p:sp>
      <p:pic>
        <p:nvPicPr>
          <p:cNvPr id="15" name="Picture 2" descr="Preview">
            <a:extLst>
              <a:ext uri="{FF2B5EF4-FFF2-40B4-BE49-F238E27FC236}">
                <a16:creationId xmlns:a16="http://schemas.microsoft.com/office/drawing/2014/main" id="{35475F8E-1725-4A07-AEC1-A5E7789D40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21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8382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8</a:t>
            </a:r>
          </a:p>
        </p:txBody>
      </p:sp>
      <p:sp>
        <p:nvSpPr>
          <p:cNvPr id="13" name="Rectangle 12"/>
          <p:cNvSpPr/>
          <p:nvPr/>
        </p:nvSpPr>
        <p:spPr>
          <a:xfrm>
            <a:off x="838200" y="1524000"/>
            <a:ext cx="8305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rPr>
              <a:t>Software Health Categorization</a:t>
            </a:r>
            <a:endParaRPr lang="en-US" sz="4800" dirty="0">
              <a:solidFill>
                <a:schemeClr val="tx1">
                  <a:lumMod val="75000"/>
                  <a:lumOff val="25000"/>
                </a:schemeClr>
              </a:solidFill>
            </a:endParaRPr>
          </a:p>
        </p:txBody>
      </p:sp>
      <p:sp>
        <p:nvSpPr>
          <p:cNvPr id="9" name="TextBox 8"/>
          <p:cNvSpPr txBox="1"/>
          <p:nvPr/>
        </p:nvSpPr>
        <p:spPr>
          <a:xfrm>
            <a:off x="1224951" y="2590800"/>
            <a:ext cx="7919049" cy="2123658"/>
          </a:xfrm>
          <a:prstGeom prst="rect">
            <a:avLst/>
          </a:prstGeom>
          <a:noFill/>
        </p:spPr>
        <p:txBody>
          <a:bodyPr wrap="square" rtlCol="0">
            <a:spAutoFit/>
          </a:bodyPr>
          <a:lstStyle/>
          <a:p>
            <a:pPr marL="342900" indent="-342900">
              <a:buFontTx/>
              <a:buChar char="-"/>
            </a:pPr>
            <a:r>
              <a:rPr lang="en-US" sz="2400" dirty="0"/>
              <a:t>3 level of health depending on value thresholds</a:t>
            </a:r>
          </a:p>
          <a:p>
            <a:pPr marL="800100" lvl="1" indent="-342900">
              <a:buFontTx/>
              <a:buChar char="-"/>
            </a:pPr>
            <a:r>
              <a:rPr lang="en-US" sz="2000" dirty="0"/>
              <a:t>High Quality</a:t>
            </a:r>
          </a:p>
          <a:p>
            <a:pPr marL="800100" lvl="1" indent="-342900">
              <a:buFontTx/>
              <a:buChar char="-"/>
            </a:pPr>
            <a:r>
              <a:rPr lang="en-US" sz="2000" dirty="0"/>
              <a:t>Medium Quality</a:t>
            </a:r>
          </a:p>
          <a:p>
            <a:pPr marL="800100" lvl="1" indent="-342900">
              <a:buFontTx/>
              <a:buChar char="-"/>
            </a:pPr>
            <a:r>
              <a:rPr lang="en-US" sz="2000" dirty="0"/>
              <a:t>Low Quality</a:t>
            </a:r>
          </a:p>
          <a:p>
            <a:pPr marL="800100" lvl="1" indent="-342900">
              <a:buFontTx/>
              <a:buChar char="-"/>
            </a:pPr>
            <a:endParaRPr lang="en-US" sz="2400" dirty="0"/>
          </a:p>
          <a:p>
            <a:pPr marL="342900" indent="-342900">
              <a:buFontTx/>
              <a:buChar char="-"/>
            </a:pPr>
            <a:r>
              <a:rPr lang="en-US" sz="2400" dirty="0"/>
              <a:t>Categorization available at File and Application levels</a:t>
            </a:r>
          </a:p>
        </p:txBody>
      </p:sp>
      <p:sp>
        <p:nvSpPr>
          <p:cNvPr id="4" name="Rounded Rectangle 3"/>
          <p:cNvSpPr/>
          <p:nvPr/>
        </p:nvSpPr>
        <p:spPr>
          <a:xfrm>
            <a:off x="990599" y="3048000"/>
            <a:ext cx="990600" cy="228600"/>
          </a:xfrm>
          <a:prstGeom prst="roundRect">
            <a:avLst/>
          </a:prstGeom>
          <a:solidFill>
            <a:srgbClr val="37C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90599" y="3352800"/>
            <a:ext cx="990600" cy="228600"/>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990599" y="3657600"/>
            <a:ext cx="990600" cy="228600"/>
          </a:xfrm>
          <a:prstGeom prst="roundRect">
            <a:avLst/>
          </a:prstGeom>
          <a:solidFill>
            <a:srgbClr val="D54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265490"/>
            <a:ext cx="12192000" cy="1600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lumMod val="50000"/>
                    <a:lumOff val="50000"/>
                  </a:schemeClr>
                </a:solidFill>
              </a:rPr>
              <a:t>Health factors, quality alarm and code insights thresholds are regularly refined by Highlight, in order to provide users with the most accurate insight on their software strengths &amp; risks.</a:t>
            </a:r>
          </a:p>
        </p:txBody>
      </p:sp>
      <p:sp>
        <p:nvSpPr>
          <p:cNvPr id="15" name="Rectangle 14">
            <a:extLst>
              <a:ext uri="{FF2B5EF4-FFF2-40B4-BE49-F238E27FC236}">
                <a16:creationId xmlns:a16="http://schemas.microsoft.com/office/drawing/2014/main" id="{222C3567-4C46-4F15-85AE-E99DB3720C74}"/>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Computation Steps</a:t>
            </a:r>
          </a:p>
        </p:txBody>
      </p:sp>
      <p:pic>
        <p:nvPicPr>
          <p:cNvPr id="16" name="Picture 2" descr="Preview">
            <a:extLst>
              <a:ext uri="{FF2B5EF4-FFF2-40B4-BE49-F238E27FC236}">
                <a16:creationId xmlns:a16="http://schemas.microsoft.com/office/drawing/2014/main" id="{591ADCA0-42B6-49A6-959A-AF3A114866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14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8382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8</a:t>
            </a:r>
          </a:p>
        </p:txBody>
      </p:sp>
      <p:sp>
        <p:nvSpPr>
          <p:cNvPr id="13" name="Rectangle 12"/>
          <p:cNvSpPr/>
          <p:nvPr/>
        </p:nvSpPr>
        <p:spPr>
          <a:xfrm>
            <a:off x="838200" y="1524000"/>
            <a:ext cx="8305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rPr>
              <a:t>Software Health Categorization</a:t>
            </a:r>
            <a:endParaRPr lang="en-US" sz="4800" dirty="0">
              <a:solidFill>
                <a:schemeClr val="tx1">
                  <a:lumMod val="75000"/>
                  <a:lumOff val="25000"/>
                </a:schemeClr>
              </a:solidFill>
            </a:endParaRPr>
          </a:p>
        </p:txBody>
      </p:sp>
      <p:sp>
        <p:nvSpPr>
          <p:cNvPr id="4" name="Rounded Rectangle 3"/>
          <p:cNvSpPr/>
          <p:nvPr/>
        </p:nvSpPr>
        <p:spPr>
          <a:xfrm>
            <a:off x="2013056" y="3545533"/>
            <a:ext cx="990600" cy="228600"/>
          </a:xfrm>
          <a:prstGeom prst="roundRect">
            <a:avLst/>
          </a:prstGeom>
          <a:solidFill>
            <a:srgbClr val="37C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013056" y="3850333"/>
            <a:ext cx="990600" cy="228600"/>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013056" y="4155133"/>
            <a:ext cx="990600" cy="228600"/>
          </a:xfrm>
          <a:prstGeom prst="roundRect">
            <a:avLst/>
          </a:prstGeom>
          <a:solidFill>
            <a:srgbClr val="D54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03657" y="3490556"/>
            <a:ext cx="1122423" cy="338554"/>
          </a:xfrm>
          <a:prstGeom prst="rect">
            <a:avLst/>
          </a:prstGeom>
          <a:noFill/>
        </p:spPr>
        <p:txBody>
          <a:bodyPr wrap="none" rtlCol="0">
            <a:spAutoFit/>
          </a:bodyPr>
          <a:lstStyle/>
          <a:p>
            <a:r>
              <a:rPr lang="en-US" sz="1600" dirty="0"/>
              <a:t>High &gt; 87.0</a:t>
            </a:r>
          </a:p>
        </p:txBody>
      </p:sp>
      <p:sp>
        <p:nvSpPr>
          <p:cNvPr id="15" name="TextBox 14"/>
          <p:cNvSpPr txBox="1"/>
          <p:nvPr/>
        </p:nvSpPr>
        <p:spPr>
          <a:xfrm>
            <a:off x="2998737" y="3787620"/>
            <a:ext cx="1446230" cy="338554"/>
          </a:xfrm>
          <a:prstGeom prst="rect">
            <a:avLst/>
          </a:prstGeom>
          <a:noFill/>
        </p:spPr>
        <p:txBody>
          <a:bodyPr wrap="none" rtlCol="0">
            <a:spAutoFit/>
          </a:bodyPr>
          <a:lstStyle/>
          <a:p>
            <a:r>
              <a:rPr lang="en-US" sz="1600" dirty="0"/>
              <a:t>Medium &gt; 65.0</a:t>
            </a:r>
          </a:p>
        </p:txBody>
      </p:sp>
      <p:sp>
        <p:nvSpPr>
          <p:cNvPr id="16" name="TextBox 15"/>
          <p:cNvSpPr txBox="1"/>
          <p:nvPr/>
        </p:nvSpPr>
        <p:spPr>
          <a:xfrm>
            <a:off x="2998738" y="4100156"/>
            <a:ext cx="1086323" cy="338554"/>
          </a:xfrm>
          <a:prstGeom prst="rect">
            <a:avLst/>
          </a:prstGeom>
          <a:noFill/>
        </p:spPr>
        <p:txBody>
          <a:bodyPr wrap="none" rtlCol="0">
            <a:spAutoFit/>
          </a:bodyPr>
          <a:lstStyle/>
          <a:p>
            <a:r>
              <a:rPr lang="en-US" sz="1600" dirty="0"/>
              <a:t>Low &lt; 65.0</a:t>
            </a:r>
          </a:p>
        </p:txBody>
      </p:sp>
      <p:sp>
        <p:nvSpPr>
          <p:cNvPr id="5" name="TextBox 4"/>
          <p:cNvSpPr txBox="1"/>
          <p:nvPr/>
        </p:nvSpPr>
        <p:spPr>
          <a:xfrm>
            <a:off x="1905001" y="3124200"/>
            <a:ext cx="2320059" cy="400110"/>
          </a:xfrm>
          <a:prstGeom prst="rect">
            <a:avLst/>
          </a:prstGeom>
          <a:noFill/>
        </p:spPr>
        <p:txBody>
          <a:bodyPr wrap="none" rtlCol="0">
            <a:spAutoFit/>
          </a:bodyPr>
          <a:lstStyle/>
          <a:p>
            <a:r>
              <a:rPr lang="en-US" sz="2000" b="1" dirty="0"/>
              <a:t>Software Resiliency</a:t>
            </a:r>
          </a:p>
        </p:txBody>
      </p:sp>
      <p:sp>
        <p:nvSpPr>
          <p:cNvPr id="17" name="Rounded Rectangle 16"/>
          <p:cNvSpPr/>
          <p:nvPr/>
        </p:nvSpPr>
        <p:spPr>
          <a:xfrm>
            <a:off x="4958756" y="3545533"/>
            <a:ext cx="990600" cy="228600"/>
          </a:xfrm>
          <a:prstGeom prst="roundRect">
            <a:avLst/>
          </a:prstGeom>
          <a:solidFill>
            <a:srgbClr val="37C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958756" y="3850333"/>
            <a:ext cx="990600" cy="228600"/>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4958756" y="4155133"/>
            <a:ext cx="990600" cy="228600"/>
          </a:xfrm>
          <a:prstGeom prst="roundRect">
            <a:avLst/>
          </a:prstGeom>
          <a:solidFill>
            <a:srgbClr val="D54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949357" y="3490556"/>
            <a:ext cx="1122423" cy="338554"/>
          </a:xfrm>
          <a:prstGeom prst="rect">
            <a:avLst/>
          </a:prstGeom>
          <a:noFill/>
        </p:spPr>
        <p:txBody>
          <a:bodyPr wrap="none" rtlCol="0">
            <a:spAutoFit/>
          </a:bodyPr>
          <a:lstStyle/>
          <a:p>
            <a:r>
              <a:rPr lang="en-US" sz="1600" dirty="0"/>
              <a:t>High &gt; 69.0</a:t>
            </a:r>
          </a:p>
        </p:txBody>
      </p:sp>
      <p:sp>
        <p:nvSpPr>
          <p:cNvPr id="21" name="TextBox 20"/>
          <p:cNvSpPr txBox="1"/>
          <p:nvPr/>
        </p:nvSpPr>
        <p:spPr>
          <a:xfrm>
            <a:off x="5944437" y="3787620"/>
            <a:ext cx="1446230" cy="338554"/>
          </a:xfrm>
          <a:prstGeom prst="rect">
            <a:avLst/>
          </a:prstGeom>
          <a:noFill/>
        </p:spPr>
        <p:txBody>
          <a:bodyPr wrap="none" rtlCol="0">
            <a:spAutoFit/>
          </a:bodyPr>
          <a:lstStyle/>
          <a:p>
            <a:r>
              <a:rPr lang="en-US" sz="1600" dirty="0"/>
              <a:t>Medium &gt; 54.0</a:t>
            </a:r>
          </a:p>
        </p:txBody>
      </p:sp>
      <p:sp>
        <p:nvSpPr>
          <p:cNvPr id="22" name="TextBox 21"/>
          <p:cNvSpPr txBox="1"/>
          <p:nvPr/>
        </p:nvSpPr>
        <p:spPr>
          <a:xfrm>
            <a:off x="5944438" y="4100156"/>
            <a:ext cx="1086323" cy="338554"/>
          </a:xfrm>
          <a:prstGeom prst="rect">
            <a:avLst/>
          </a:prstGeom>
          <a:noFill/>
        </p:spPr>
        <p:txBody>
          <a:bodyPr wrap="none" rtlCol="0">
            <a:spAutoFit/>
          </a:bodyPr>
          <a:lstStyle/>
          <a:p>
            <a:r>
              <a:rPr lang="en-US" sz="1600" dirty="0"/>
              <a:t>Low &lt; 54.0</a:t>
            </a:r>
          </a:p>
        </p:txBody>
      </p:sp>
      <p:sp>
        <p:nvSpPr>
          <p:cNvPr id="23" name="TextBox 22"/>
          <p:cNvSpPr txBox="1"/>
          <p:nvPr/>
        </p:nvSpPr>
        <p:spPr>
          <a:xfrm>
            <a:off x="4850700" y="3124200"/>
            <a:ext cx="1879810" cy="400110"/>
          </a:xfrm>
          <a:prstGeom prst="rect">
            <a:avLst/>
          </a:prstGeom>
          <a:noFill/>
        </p:spPr>
        <p:txBody>
          <a:bodyPr wrap="none" rtlCol="0">
            <a:spAutoFit/>
          </a:bodyPr>
          <a:lstStyle/>
          <a:p>
            <a:r>
              <a:rPr lang="en-US" sz="2000" b="1" dirty="0"/>
              <a:t>Software Agility</a:t>
            </a:r>
          </a:p>
        </p:txBody>
      </p:sp>
      <p:sp>
        <p:nvSpPr>
          <p:cNvPr id="24" name="Rounded Rectangle 23"/>
          <p:cNvSpPr/>
          <p:nvPr/>
        </p:nvSpPr>
        <p:spPr>
          <a:xfrm>
            <a:off x="7935637" y="3545533"/>
            <a:ext cx="990600" cy="228600"/>
          </a:xfrm>
          <a:prstGeom prst="roundRect">
            <a:avLst/>
          </a:prstGeom>
          <a:solidFill>
            <a:srgbClr val="37C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7935637" y="3850333"/>
            <a:ext cx="990600" cy="228600"/>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935637" y="4155133"/>
            <a:ext cx="990600" cy="228600"/>
          </a:xfrm>
          <a:prstGeom prst="roundRect">
            <a:avLst/>
          </a:prstGeom>
          <a:solidFill>
            <a:srgbClr val="D54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926238" y="3490556"/>
            <a:ext cx="1122423" cy="338554"/>
          </a:xfrm>
          <a:prstGeom prst="rect">
            <a:avLst/>
          </a:prstGeom>
          <a:noFill/>
        </p:spPr>
        <p:txBody>
          <a:bodyPr wrap="none" rtlCol="0">
            <a:spAutoFit/>
          </a:bodyPr>
          <a:lstStyle/>
          <a:p>
            <a:r>
              <a:rPr lang="en-US" sz="1600" dirty="0"/>
              <a:t>High &gt; 70.0</a:t>
            </a:r>
          </a:p>
        </p:txBody>
      </p:sp>
      <p:sp>
        <p:nvSpPr>
          <p:cNvPr id="28" name="TextBox 27"/>
          <p:cNvSpPr txBox="1"/>
          <p:nvPr/>
        </p:nvSpPr>
        <p:spPr>
          <a:xfrm>
            <a:off x="8921318" y="3787620"/>
            <a:ext cx="1446230" cy="338554"/>
          </a:xfrm>
          <a:prstGeom prst="rect">
            <a:avLst/>
          </a:prstGeom>
          <a:noFill/>
        </p:spPr>
        <p:txBody>
          <a:bodyPr wrap="none" rtlCol="0">
            <a:spAutoFit/>
          </a:bodyPr>
          <a:lstStyle/>
          <a:p>
            <a:r>
              <a:rPr lang="en-US" sz="1600" dirty="0"/>
              <a:t>Medium &gt; 39.0</a:t>
            </a:r>
          </a:p>
        </p:txBody>
      </p:sp>
      <p:sp>
        <p:nvSpPr>
          <p:cNvPr id="29" name="TextBox 28"/>
          <p:cNvSpPr txBox="1"/>
          <p:nvPr/>
        </p:nvSpPr>
        <p:spPr>
          <a:xfrm>
            <a:off x="8921319" y="4100156"/>
            <a:ext cx="1086323" cy="338554"/>
          </a:xfrm>
          <a:prstGeom prst="rect">
            <a:avLst/>
          </a:prstGeom>
          <a:noFill/>
        </p:spPr>
        <p:txBody>
          <a:bodyPr wrap="none" rtlCol="0">
            <a:spAutoFit/>
          </a:bodyPr>
          <a:lstStyle/>
          <a:p>
            <a:r>
              <a:rPr lang="en-US" sz="1600" dirty="0"/>
              <a:t>Low &lt; 39.0</a:t>
            </a:r>
          </a:p>
        </p:txBody>
      </p:sp>
      <p:sp>
        <p:nvSpPr>
          <p:cNvPr id="30" name="TextBox 29"/>
          <p:cNvSpPr txBox="1"/>
          <p:nvPr/>
        </p:nvSpPr>
        <p:spPr>
          <a:xfrm>
            <a:off x="7827581" y="3124200"/>
            <a:ext cx="2141548" cy="400110"/>
          </a:xfrm>
          <a:prstGeom prst="rect">
            <a:avLst/>
          </a:prstGeom>
          <a:noFill/>
        </p:spPr>
        <p:txBody>
          <a:bodyPr wrap="none" rtlCol="0">
            <a:spAutoFit/>
          </a:bodyPr>
          <a:lstStyle/>
          <a:p>
            <a:r>
              <a:rPr lang="en-US" sz="2000" b="1" dirty="0"/>
              <a:t>Software Elegance</a:t>
            </a:r>
          </a:p>
        </p:txBody>
      </p:sp>
      <p:sp>
        <p:nvSpPr>
          <p:cNvPr id="31" name="Rectangle 30"/>
          <p:cNvSpPr/>
          <p:nvPr/>
        </p:nvSpPr>
        <p:spPr>
          <a:xfrm>
            <a:off x="0" y="5257800"/>
            <a:ext cx="12192000" cy="1600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lumMod val="50000"/>
                    <a:lumOff val="50000"/>
                  </a:schemeClr>
                </a:solidFill>
              </a:rPr>
              <a:t>Health factors, quality alarm and code insights thresholds are regularly refined by Highlight, in order to provide users with the most accurate insight on their software strengths &amp; risks.</a:t>
            </a:r>
          </a:p>
        </p:txBody>
      </p:sp>
      <p:sp>
        <p:nvSpPr>
          <p:cNvPr id="32" name="Rectangle 31">
            <a:extLst>
              <a:ext uri="{FF2B5EF4-FFF2-40B4-BE49-F238E27FC236}">
                <a16:creationId xmlns:a16="http://schemas.microsoft.com/office/drawing/2014/main" id="{752E802D-62D5-46DA-A1B8-065E68079963}"/>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Computation Steps</a:t>
            </a:r>
          </a:p>
        </p:txBody>
      </p:sp>
      <p:pic>
        <p:nvPicPr>
          <p:cNvPr id="33" name="Picture 2" descr="Preview">
            <a:extLst>
              <a:ext uri="{FF2B5EF4-FFF2-40B4-BE49-F238E27FC236}">
                <a16:creationId xmlns:a16="http://schemas.microsoft.com/office/drawing/2014/main" id="{7449C818-93A1-4A19-BD05-0597165A81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407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Risk Acceptance Model &amp; Indicators</a:t>
            </a:r>
          </a:p>
        </p:txBody>
      </p:sp>
      <p:sp>
        <p:nvSpPr>
          <p:cNvPr id="6" name="TextBox 5"/>
          <p:cNvSpPr txBox="1"/>
          <p:nvPr/>
        </p:nvSpPr>
        <p:spPr>
          <a:xfrm>
            <a:off x="0" y="1752600"/>
            <a:ext cx="7620000" cy="3785652"/>
          </a:xfrm>
          <a:prstGeom prst="rect">
            <a:avLst/>
          </a:prstGeom>
          <a:noFill/>
        </p:spPr>
        <p:txBody>
          <a:bodyPr wrap="square" rtlCol="0">
            <a:spAutoFit/>
          </a:bodyPr>
          <a:lstStyle/>
          <a:p>
            <a:pPr marL="800100" lvl="1" indent="-342900">
              <a:buFont typeface="Wingdings" panose="05000000000000000000" pitchFamily="2" charset="2"/>
              <a:buChar char="§"/>
            </a:pPr>
            <a:r>
              <a:rPr lang="en-US" sz="2400" dirty="0"/>
              <a:t>Model Purpose &amp; Structure</a:t>
            </a:r>
          </a:p>
          <a:p>
            <a:pPr marL="800100" lvl="1" indent="-342900">
              <a:buFont typeface="Wingdings" panose="05000000000000000000" pitchFamily="2" charset="2"/>
              <a:buChar char="§"/>
            </a:pPr>
            <a:r>
              <a:rPr lang="en-US" sz="2400" dirty="0"/>
              <a:t>Health Factors</a:t>
            </a:r>
          </a:p>
          <a:p>
            <a:pPr marL="1257300" lvl="2" indent="-342900">
              <a:buFont typeface="Wingdings" panose="05000000000000000000" pitchFamily="2" charset="2"/>
              <a:buChar char="§"/>
            </a:pPr>
            <a:r>
              <a:rPr lang="en-US" sz="2400" dirty="0"/>
              <a:t>Software Resiliency</a:t>
            </a:r>
          </a:p>
          <a:p>
            <a:pPr marL="1714500" lvl="3" indent="-342900">
              <a:buFont typeface="Calibri" panose="020F0502020204030204" pitchFamily="34" charset="0"/>
              <a:buChar char="‒"/>
            </a:pPr>
            <a:r>
              <a:rPr lang="en-US" sz="2400" dirty="0"/>
              <a:t>Programming Best Practices</a:t>
            </a:r>
          </a:p>
          <a:p>
            <a:pPr marL="1714500" lvl="3" indent="-342900">
              <a:buFont typeface="Calibri" panose="020F0502020204030204" pitchFamily="34" charset="0"/>
              <a:buChar char="‒"/>
            </a:pPr>
            <a:r>
              <a:rPr lang="en-US" sz="2400" dirty="0"/>
              <a:t>Secure/Dangerous Code</a:t>
            </a:r>
          </a:p>
          <a:p>
            <a:pPr marL="1257300" lvl="2" indent="-342900">
              <a:buFont typeface="Wingdings" panose="05000000000000000000" pitchFamily="2" charset="2"/>
              <a:buChar char="§"/>
            </a:pPr>
            <a:r>
              <a:rPr lang="en-US" sz="2400" dirty="0"/>
              <a:t>Software Agility</a:t>
            </a:r>
          </a:p>
          <a:p>
            <a:pPr marL="1714500" lvl="3" indent="-342900">
              <a:buFont typeface="Calibri" panose="020F0502020204030204" pitchFamily="34" charset="0"/>
              <a:buChar char="–"/>
            </a:pPr>
            <a:r>
              <a:rPr lang="en-US" sz="2400" dirty="0"/>
              <a:t>Code Readability</a:t>
            </a:r>
          </a:p>
          <a:p>
            <a:pPr marL="1714500" lvl="3" indent="-342900">
              <a:buFont typeface="Calibri" panose="020F0502020204030204" pitchFamily="34" charset="0"/>
              <a:buChar char="–"/>
            </a:pPr>
            <a:r>
              <a:rPr lang="en-US" sz="2400" dirty="0"/>
              <a:t>Embedded Documentation</a:t>
            </a:r>
          </a:p>
          <a:p>
            <a:pPr marL="1257300" lvl="2" indent="-342900">
              <a:buFont typeface="Wingdings" panose="05000000000000000000" pitchFamily="2" charset="2"/>
              <a:buChar char="§"/>
            </a:pPr>
            <a:r>
              <a:rPr lang="en-US" sz="2400" dirty="0"/>
              <a:t>Software Elegance</a:t>
            </a:r>
          </a:p>
          <a:p>
            <a:pPr marL="800100" lvl="1" indent="-342900">
              <a:buFont typeface="Wingdings" panose="05000000000000000000" pitchFamily="2" charset="2"/>
              <a:buChar char="§"/>
            </a:pPr>
            <a:r>
              <a:rPr lang="en-US" sz="2400" dirty="0"/>
              <a:t>Computation Steps</a:t>
            </a:r>
          </a:p>
        </p:txBody>
      </p:sp>
      <p:pic>
        <p:nvPicPr>
          <p:cNvPr id="7" name="Picture 2" descr="Pr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370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838200" cy="838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8</a:t>
            </a:r>
          </a:p>
        </p:txBody>
      </p:sp>
      <p:sp>
        <p:nvSpPr>
          <p:cNvPr id="13" name="Rectangle 12"/>
          <p:cNvSpPr/>
          <p:nvPr/>
        </p:nvSpPr>
        <p:spPr>
          <a:xfrm>
            <a:off x="838200" y="1524000"/>
            <a:ext cx="8305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lumMod val="75000"/>
                    <a:lumOff val="25000"/>
                  </a:schemeClr>
                </a:solidFill>
              </a:rPr>
              <a:t>Software Health Categorization</a:t>
            </a:r>
            <a:endParaRPr lang="en-US" sz="4800" dirty="0">
              <a:solidFill>
                <a:schemeClr val="tx1">
                  <a:lumMod val="75000"/>
                  <a:lumOff val="25000"/>
                </a:schemeClr>
              </a:solidFill>
            </a:endParaRPr>
          </a:p>
        </p:txBody>
      </p:sp>
      <p:sp>
        <p:nvSpPr>
          <p:cNvPr id="14" name="Rectangle 13"/>
          <p:cNvSpPr/>
          <p:nvPr/>
        </p:nvSpPr>
        <p:spPr>
          <a:xfrm>
            <a:off x="0" y="5257800"/>
            <a:ext cx="12192000" cy="1600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lumMod val="50000"/>
                    <a:lumOff val="50000"/>
                  </a:schemeClr>
                </a:solidFill>
              </a:rPr>
              <a:t>Health factors, quality alarm and code insights thresholds are regularly refined by Highlight, in order to provide users with the most accurate insight on their software strengths &amp; risks.</a:t>
            </a:r>
          </a:p>
        </p:txBody>
      </p:sp>
      <p:pic>
        <p:nvPicPr>
          <p:cNvPr id="4" name="Picture 3"/>
          <p:cNvPicPr>
            <a:picLocks noChangeAspect="1"/>
          </p:cNvPicPr>
          <p:nvPr/>
        </p:nvPicPr>
        <p:blipFill>
          <a:blip r:embed="rId2"/>
          <a:stretch>
            <a:fillRect/>
          </a:stretch>
        </p:blipFill>
        <p:spPr>
          <a:xfrm>
            <a:off x="1219200" y="2719440"/>
            <a:ext cx="3928534" cy="2209800"/>
          </a:xfrm>
          <a:prstGeom prst="rect">
            <a:avLst/>
          </a:prstGeom>
        </p:spPr>
      </p:pic>
      <p:pic>
        <p:nvPicPr>
          <p:cNvPr id="6" name="Picture 5"/>
          <p:cNvPicPr>
            <a:picLocks noChangeAspect="1"/>
          </p:cNvPicPr>
          <p:nvPr/>
        </p:nvPicPr>
        <p:blipFill rotWithShape="1">
          <a:blip r:embed="rId3"/>
          <a:srcRect l="1613" t="22939" r="3226"/>
          <a:stretch/>
        </p:blipFill>
        <p:spPr>
          <a:xfrm>
            <a:off x="6096000" y="2719441"/>
            <a:ext cx="4663086" cy="2124075"/>
          </a:xfrm>
          <a:prstGeom prst="rect">
            <a:avLst/>
          </a:prstGeom>
        </p:spPr>
      </p:pic>
      <p:sp>
        <p:nvSpPr>
          <p:cNvPr id="10" name="Rectangle 9">
            <a:extLst>
              <a:ext uri="{FF2B5EF4-FFF2-40B4-BE49-F238E27FC236}">
                <a16:creationId xmlns:a16="http://schemas.microsoft.com/office/drawing/2014/main" id="{241A9C85-6AD3-4AC6-A270-CCEE7C0D88CC}"/>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Computation Steps</a:t>
            </a:r>
          </a:p>
        </p:txBody>
      </p:sp>
      <p:pic>
        <p:nvPicPr>
          <p:cNvPr id="12" name="Picture 2" descr="Preview">
            <a:extLst>
              <a:ext uri="{FF2B5EF4-FFF2-40B4-BE49-F238E27FC236}">
                <a16:creationId xmlns:a16="http://schemas.microsoft.com/office/drawing/2014/main" id="{86765528-45C8-45E4-BDF1-B1597E52CA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537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257800"/>
            <a:ext cx="12192000" cy="1600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400" dirty="0">
                <a:solidFill>
                  <a:schemeClr val="tx1">
                    <a:lumMod val="50000"/>
                    <a:lumOff val="50000"/>
                  </a:schemeClr>
                </a:solidFill>
              </a:rPr>
              <a:t>Business Impact measures the criticality and importance</a:t>
            </a:r>
            <a:br>
              <a:rPr lang="en-US" sz="2400" dirty="0">
                <a:solidFill>
                  <a:schemeClr val="tx1">
                    <a:lumMod val="50000"/>
                    <a:lumOff val="50000"/>
                  </a:schemeClr>
                </a:solidFill>
              </a:rPr>
            </a:br>
            <a:r>
              <a:rPr lang="en-US" sz="2400" dirty="0">
                <a:solidFill>
                  <a:schemeClr val="tx1">
                    <a:lumMod val="50000"/>
                    <a:lumOff val="50000"/>
                  </a:schemeClr>
                </a:solidFill>
              </a:rPr>
              <a:t>of an application to your company’s business</a:t>
            </a:r>
          </a:p>
        </p:txBody>
      </p:sp>
      <p:pic>
        <p:nvPicPr>
          <p:cNvPr id="4" name="Picture 3"/>
          <p:cNvPicPr>
            <a:picLocks noChangeAspect="1"/>
          </p:cNvPicPr>
          <p:nvPr/>
        </p:nvPicPr>
        <p:blipFill rotWithShape="1">
          <a:blip r:embed="rId2"/>
          <a:srcRect l="1999" t="27778" r="3001" b="4666"/>
          <a:stretch/>
        </p:blipFill>
        <p:spPr>
          <a:xfrm>
            <a:off x="2057401" y="1765409"/>
            <a:ext cx="8137733" cy="3255093"/>
          </a:xfrm>
          <a:prstGeom prst="rect">
            <a:avLst/>
          </a:prstGeom>
        </p:spPr>
      </p:pic>
      <p:sp>
        <p:nvSpPr>
          <p:cNvPr id="10" name="Rectangle 9">
            <a:extLst>
              <a:ext uri="{FF2B5EF4-FFF2-40B4-BE49-F238E27FC236}">
                <a16:creationId xmlns:a16="http://schemas.microsoft.com/office/drawing/2014/main" id="{F83F2044-E484-461E-B677-A9FFCC2BE733}"/>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Business Impact</a:t>
            </a:r>
          </a:p>
        </p:txBody>
      </p:sp>
      <p:pic>
        <p:nvPicPr>
          <p:cNvPr id="12" name="Picture 2" descr="Preview">
            <a:extLst>
              <a:ext uri="{FF2B5EF4-FFF2-40B4-BE49-F238E27FC236}">
                <a16:creationId xmlns:a16="http://schemas.microsoft.com/office/drawing/2014/main" id="{56AD9B90-6797-4166-A053-558623517B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997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1905000"/>
            <a:ext cx="11582400" cy="1631216"/>
          </a:xfrm>
          <a:prstGeom prst="rect">
            <a:avLst/>
          </a:prstGeom>
          <a:noFill/>
        </p:spPr>
        <p:txBody>
          <a:bodyPr wrap="square" rtlCol="0">
            <a:spAutoFit/>
          </a:bodyPr>
          <a:lstStyle/>
          <a:p>
            <a:pPr marL="800100" lvl="1" indent="-342900">
              <a:buFont typeface="Wingdings" panose="05000000000000000000" pitchFamily="2" charset="2"/>
              <a:buChar char="§"/>
            </a:pPr>
            <a:r>
              <a:rPr lang="en-US" sz="2000" dirty="0"/>
              <a:t>Business Impact is defined for each application</a:t>
            </a:r>
          </a:p>
          <a:p>
            <a:pPr marL="800100" lvl="1" indent="-342900">
              <a:buFont typeface="Wingdings" panose="05000000000000000000" pitchFamily="2" charset="2"/>
              <a:buChar char="§"/>
            </a:pPr>
            <a:r>
              <a:rPr lang="en-US" sz="2000" dirty="0"/>
              <a:t>Based on the 9 collected answers from the Business Impact survey</a:t>
            </a:r>
          </a:p>
          <a:p>
            <a:pPr marL="800100" lvl="1" indent="-342900">
              <a:buFont typeface="Wingdings" panose="05000000000000000000" pitchFamily="2" charset="2"/>
              <a:buChar char="§"/>
            </a:pPr>
            <a:r>
              <a:rPr lang="en-US" sz="2000" dirty="0"/>
              <a:t>Each answer contributes differently (weightings)</a:t>
            </a:r>
          </a:p>
          <a:p>
            <a:pPr marL="800100" lvl="1" indent="-342900">
              <a:buFont typeface="Wingdings" panose="05000000000000000000" pitchFamily="2" charset="2"/>
              <a:buChar char="§"/>
            </a:pPr>
            <a:r>
              <a:rPr lang="en-US" sz="2000" dirty="0"/>
              <a:t>Business Value is scaled from 0 to 100</a:t>
            </a:r>
          </a:p>
          <a:p>
            <a:pPr marL="800100" lvl="1" indent="-342900">
              <a:buFont typeface="Wingdings" panose="05000000000000000000" pitchFamily="2" charset="2"/>
              <a:buChar char="§"/>
            </a:pPr>
            <a:r>
              <a:rPr lang="en-US" sz="2000" dirty="0"/>
              <a:t>Weighting model is defined by Highlight</a:t>
            </a:r>
          </a:p>
        </p:txBody>
      </p:sp>
      <p:sp>
        <p:nvSpPr>
          <p:cNvPr id="10" name="TextBox 9"/>
          <p:cNvSpPr txBox="1"/>
          <p:nvPr/>
        </p:nvSpPr>
        <p:spPr>
          <a:xfrm>
            <a:off x="76200" y="4168677"/>
            <a:ext cx="11582400" cy="2246769"/>
          </a:xfrm>
          <a:prstGeom prst="rect">
            <a:avLst/>
          </a:prstGeom>
          <a:noFill/>
        </p:spPr>
        <p:txBody>
          <a:bodyPr wrap="square" rtlCol="0">
            <a:spAutoFit/>
          </a:bodyPr>
          <a:lstStyle/>
          <a:p>
            <a:pPr marL="800100" lvl="1" indent="-342900">
              <a:buFont typeface="Wingdings" panose="05000000000000000000" pitchFamily="2" charset="2"/>
              <a:buChar char="§"/>
            </a:pPr>
            <a:r>
              <a:rPr lang="en-US" sz="2000" b="1" dirty="0"/>
              <a:t>Top drivers for Business Impact</a:t>
            </a:r>
          </a:p>
          <a:p>
            <a:pPr marL="1257300" lvl="2" indent="-342900">
              <a:buFont typeface="Wingdings" panose="05000000000000000000" pitchFamily="2" charset="2"/>
              <a:buChar char="§"/>
            </a:pPr>
            <a:r>
              <a:rPr lang="en-US" sz="2000" dirty="0"/>
              <a:t>Average number of end-users</a:t>
            </a:r>
          </a:p>
          <a:p>
            <a:pPr marL="1257300" lvl="2" indent="-342900">
              <a:buFont typeface="Wingdings" panose="05000000000000000000" pitchFamily="2" charset="2"/>
              <a:buChar char="§"/>
            </a:pPr>
            <a:r>
              <a:rPr lang="en-US" sz="2000" dirty="0"/>
              <a:t>Average number of people who worked on code</a:t>
            </a:r>
          </a:p>
          <a:p>
            <a:pPr marL="1257300" lvl="2" indent="-342900">
              <a:buFont typeface="Wingdings" panose="05000000000000000000" pitchFamily="2" charset="2"/>
              <a:buChar char="§"/>
            </a:pPr>
            <a:r>
              <a:rPr lang="en-US" sz="2000" dirty="0"/>
              <a:t>Number of application releases over the year</a:t>
            </a:r>
          </a:p>
          <a:p>
            <a:pPr marL="1257300" lvl="2" indent="-342900">
              <a:buFont typeface="Wingdings" panose="05000000000000000000" pitchFamily="2" charset="2"/>
              <a:buChar char="§"/>
            </a:pPr>
            <a:r>
              <a:rPr lang="en-US" sz="2000" dirty="0"/>
              <a:t>Application exposure (external, internal or both)</a:t>
            </a:r>
          </a:p>
          <a:p>
            <a:pPr lvl="2"/>
            <a:endParaRPr lang="en-US" sz="2000" dirty="0"/>
          </a:p>
          <a:p>
            <a:pPr marL="800100" lvl="1" indent="-342900">
              <a:buFont typeface="Wingdings" panose="05000000000000000000" pitchFamily="2" charset="2"/>
              <a:buChar char="§"/>
            </a:pPr>
            <a:r>
              <a:rPr lang="en-US" sz="2000" dirty="0"/>
              <a:t>Criteria and weights can be customized at the portfolio level</a:t>
            </a:r>
          </a:p>
        </p:txBody>
      </p:sp>
      <p:sp>
        <p:nvSpPr>
          <p:cNvPr id="9" name="Rectangle 8">
            <a:extLst>
              <a:ext uri="{FF2B5EF4-FFF2-40B4-BE49-F238E27FC236}">
                <a16:creationId xmlns:a16="http://schemas.microsoft.com/office/drawing/2014/main" id="{39E3FC49-8968-4555-8320-B627FB905698}"/>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Business Impact</a:t>
            </a:r>
          </a:p>
        </p:txBody>
      </p:sp>
      <p:pic>
        <p:nvPicPr>
          <p:cNvPr id="12" name="Picture 2" descr="Preview">
            <a:extLst>
              <a:ext uri="{FF2B5EF4-FFF2-40B4-BE49-F238E27FC236}">
                <a16:creationId xmlns:a16="http://schemas.microsoft.com/office/drawing/2014/main" id="{9331FC4B-A3A0-4AF9-8FDC-72879BCB35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944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844" t="21126" r="34285" b="11142"/>
          <a:stretch/>
        </p:blipFill>
        <p:spPr>
          <a:xfrm>
            <a:off x="2133600" y="1828800"/>
            <a:ext cx="7920408" cy="4724401"/>
          </a:xfrm>
          <a:prstGeom prst="rect">
            <a:avLst/>
          </a:prstGeom>
        </p:spPr>
      </p:pic>
      <p:sp>
        <p:nvSpPr>
          <p:cNvPr id="6" name="Rectangle 5">
            <a:extLst>
              <a:ext uri="{FF2B5EF4-FFF2-40B4-BE49-F238E27FC236}">
                <a16:creationId xmlns:a16="http://schemas.microsoft.com/office/drawing/2014/main" id="{77623DA6-EB9D-4AEB-B5AD-CDDF8B421C14}"/>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Business Impact</a:t>
            </a:r>
          </a:p>
        </p:txBody>
      </p:sp>
      <p:pic>
        <p:nvPicPr>
          <p:cNvPr id="10" name="Picture 2" descr="Preview">
            <a:extLst>
              <a:ext uri="{FF2B5EF4-FFF2-40B4-BE49-F238E27FC236}">
                <a16:creationId xmlns:a16="http://schemas.microsoft.com/office/drawing/2014/main" id="{806E6168-8942-4C71-9FE9-3AC15634B1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195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5429624"/>
            <a:ext cx="12192000" cy="1428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400" dirty="0">
                <a:solidFill>
                  <a:schemeClr val="tx1">
                    <a:lumMod val="50000"/>
                    <a:lumOff val="50000"/>
                  </a:schemeClr>
                </a:solidFill>
              </a:rPr>
              <a:t>CloudReady Index measures the readiness of your applications to migrate to the Cloud based on software blockers and the organizational context of an application.</a:t>
            </a:r>
          </a:p>
        </p:txBody>
      </p:sp>
      <p:pic>
        <p:nvPicPr>
          <p:cNvPr id="3" name="Image 2"/>
          <p:cNvPicPr>
            <a:picLocks noChangeAspect="1"/>
          </p:cNvPicPr>
          <p:nvPr/>
        </p:nvPicPr>
        <p:blipFill>
          <a:blip r:embed="rId2"/>
          <a:stretch>
            <a:fillRect/>
          </a:stretch>
        </p:blipFill>
        <p:spPr>
          <a:xfrm>
            <a:off x="2286000" y="1600200"/>
            <a:ext cx="7467600" cy="3829424"/>
          </a:xfrm>
          <a:prstGeom prst="rect">
            <a:avLst/>
          </a:prstGeom>
        </p:spPr>
      </p:pic>
      <p:sp>
        <p:nvSpPr>
          <p:cNvPr id="9" name="Rectangle 8">
            <a:extLst>
              <a:ext uri="{FF2B5EF4-FFF2-40B4-BE49-F238E27FC236}">
                <a16:creationId xmlns:a16="http://schemas.microsoft.com/office/drawing/2014/main" id="{6C15C9E3-550D-4459-9DC5-FE4EB1B7EFA0}"/>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CloudReady</a:t>
            </a:r>
          </a:p>
        </p:txBody>
      </p:sp>
      <p:pic>
        <p:nvPicPr>
          <p:cNvPr id="10" name="Picture 2" descr="Preview">
            <a:extLst>
              <a:ext uri="{FF2B5EF4-FFF2-40B4-BE49-F238E27FC236}">
                <a16:creationId xmlns:a16="http://schemas.microsoft.com/office/drawing/2014/main" id="{2239BF66-B4DB-4B44-8954-E9BCA95ED1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300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1"/>
          <p:cNvGrpSpPr/>
          <p:nvPr/>
        </p:nvGrpSpPr>
        <p:grpSpPr>
          <a:xfrm>
            <a:off x="1752600" y="2133600"/>
            <a:ext cx="3863978" cy="2057400"/>
            <a:chOff x="7063309" y="2913036"/>
            <a:chExt cx="3863978" cy="2057400"/>
          </a:xfrm>
        </p:grpSpPr>
        <p:sp>
          <p:nvSpPr>
            <p:cNvPr id="10" name="Rounded Rectangle 51"/>
            <p:cNvSpPr/>
            <p:nvPr/>
          </p:nvSpPr>
          <p:spPr>
            <a:xfrm>
              <a:off x="7063309" y="2913036"/>
              <a:ext cx="2286000" cy="2057400"/>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Open Sans" panose="020B0606030504020204"/>
                  <a:ea typeface="Open Sans Light" panose="020B0306030504020204" pitchFamily="34" charset="0"/>
                  <a:cs typeface="Open Sans Light" panose="020B0306030504020204" pitchFamily="34" charset="0"/>
                </a:rPr>
                <a:t>CloudReady </a:t>
              </a:r>
              <a:r>
                <a:rPr lang="en-US" sz="4000" dirty="0">
                  <a:solidFill>
                    <a:schemeClr val="bg1"/>
                  </a:solidFill>
                  <a:latin typeface="Open Sans" panose="020B0606030504020204"/>
                  <a:ea typeface="Open Sans" panose="020B0606030504020204" pitchFamily="34" charset="0"/>
                  <a:cs typeface="Open Sans" panose="020B0606030504020204" pitchFamily="34" charset="0"/>
                </a:rPr>
                <a:t>45.2</a:t>
              </a:r>
              <a:endParaRPr lang="en-US" sz="4000" baseline="3000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12" name="Égal 12"/>
            <p:cNvSpPr/>
            <p:nvPr/>
          </p:nvSpPr>
          <p:spPr>
            <a:xfrm>
              <a:off x="10002947" y="3667995"/>
              <a:ext cx="924340" cy="547482"/>
            </a:xfrm>
            <a:prstGeom prst="mathEqual">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latin typeface="Open Sans" panose="020B0606030504020204"/>
              </a:endParaRPr>
            </a:p>
          </p:txBody>
        </p:sp>
      </p:grpSp>
      <p:grpSp>
        <p:nvGrpSpPr>
          <p:cNvPr id="13" name="Group 8"/>
          <p:cNvGrpSpPr/>
          <p:nvPr/>
        </p:nvGrpSpPr>
        <p:grpSpPr>
          <a:xfrm>
            <a:off x="5890321" y="2156000"/>
            <a:ext cx="1350050" cy="1854348"/>
            <a:chOff x="1029536" y="1634602"/>
            <a:chExt cx="1350050" cy="1854348"/>
          </a:xfrm>
        </p:grpSpPr>
        <p:grpSp>
          <p:nvGrpSpPr>
            <p:cNvPr id="14" name="Group 7"/>
            <p:cNvGrpSpPr/>
            <p:nvPr/>
          </p:nvGrpSpPr>
          <p:grpSpPr>
            <a:xfrm>
              <a:off x="1029536" y="1634602"/>
              <a:ext cx="1350050" cy="1585583"/>
              <a:chOff x="1029536" y="1634602"/>
              <a:chExt cx="1350050" cy="1585583"/>
            </a:xfrm>
          </p:grpSpPr>
          <p:sp>
            <p:nvSpPr>
              <p:cNvPr id="16" name="Rounded Rectangle 5"/>
              <p:cNvSpPr/>
              <p:nvPr/>
            </p:nvSpPr>
            <p:spPr>
              <a:xfrm>
                <a:off x="1143000" y="2077185"/>
                <a:ext cx="1143000" cy="1143000"/>
              </a:xfrm>
              <a:prstGeom prst="roundRect">
                <a:avLst>
                  <a:gd name="adj" fmla="val 6297"/>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Open Sans" panose="020B0606030504020204"/>
                    <a:ea typeface="Open Sans Light" panose="020B0306030504020204" pitchFamily="34" charset="0"/>
                    <a:cs typeface="Open Sans Light" panose="020B0306030504020204" pitchFamily="34" charset="0"/>
                  </a:rPr>
                  <a:t>13.4</a:t>
                </a:r>
                <a:endParaRPr lang="en-US" sz="2400" baseline="30000" dirty="0">
                  <a:solidFill>
                    <a:schemeClr val="bg1"/>
                  </a:solidFill>
                  <a:latin typeface="Open Sans" panose="020B0606030504020204"/>
                  <a:ea typeface="Open Sans Light" panose="020B0306030504020204" pitchFamily="34" charset="0"/>
                  <a:cs typeface="Open Sans Light" panose="020B0306030504020204" pitchFamily="34" charset="0"/>
                </a:endParaRPr>
              </a:p>
            </p:txBody>
          </p:sp>
          <p:sp>
            <p:nvSpPr>
              <p:cNvPr id="17" name="TextBox 6"/>
              <p:cNvSpPr txBox="1"/>
              <p:nvPr/>
            </p:nvSpPr>
            <p:spPr>
              <a:xfrm>
                <a:off x="1029536" y="1634602"/>
                <a:ext cx="1350050" cy="400110"/>
              </a:xfrm>
              <a:prstGeom prst="rect">
                <a:avLst/>
              </a:prstGeom>
              <a:noFill/>
            </p:spPr>
            <p:txBody>
              <a:bodyPr wrap="none" rtlCol="0">
                <a:spAutoFit/>
              </a:bodyPr>
              <a:lstStyle/>
              <a:p>
                <a:pPr algn="ct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Based on</a:t>
                </a:r>
                <a:b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br>
                <a:r>
                  <a:rPr lang="en-US" sz="10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CloudReady Survey</a:t>
                </a:r>
              </a:p>
            </p:txBody>
          </p:sp>
        </p:grpSp>
        <p:sp>
          <p:nvSpPr>
            <p:cNvPr id="15" name="TextBox 32"/>
            <p:cNvSpPr txBox="1"/>
            <p:nvPr/>
          </p:nvSpPr>
          <p:spPr>
            <a:xfrm>
              <a:off x="1091897" y="3211951"/>
              <a:ext cx="1247137" cy="276999"/>
            </a:xfrm>
            <a:prstGeom prst="rect">
              <a:avLst/>
            </a:prstGeom>
            <a:noFill/>
          </p:spPr>
          <p:txBody>
            <a:bodyPr wrap="none" rtlCol="0">
              <a:spAutoFit/>
            </a:bodyPr>
            <a:lstStyle/>
            <a:p>
              <a:pPr algn="ctr"/>
              <a:r>
                <a:rPr lang="en-US" sz="12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50%)</a:t>
              </a:r>
            </a:p>
          </p:txBody>
        </p:sp>
      </p:grpSp>
      <p:sp>
        <p:nvSpPr>
          <p:cNvPr id="18" name="TextBox 33"/>
          <p:cNvSpPr txBox="1"/>
          <p:nvPr/>
        </p:nvSpPr>
        <p:spPr>
          <a:xfrm>
            <a:off x="8690561" y="2086699"/>
            <a:ext cx="1221809" cy="400110"/>
          </a:xfrm>
          <a:prstGeom prst="rect">
            <a:avLst/>
          </a:prstGeom>
          <a:noFill/>
        </p:spPr>
        <p:txBody>
          <a:bodyPr wrap="none" rtlCol="0">
            <a:spAutoFit/>
          </a:bodyPr>
          <a:lstStyle/>
          <a:p>
            <a:pPr algn="ct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Based on</a:t>
            </a:r>
            <a:b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br>
            <a:r>
              <a:rPr lang="en-US" sz="10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CloudReady Scan</a:t>
            </a:r>
          </a:p>
        </p:txBody>
      </p:sp>
      <p:sp>
        <p:nvSpPr>
          <p:cNvPr id="19" name="Rounded Rectangle 50"/>
          <p:cNvSpPr/>
          <p:nvPr/>
        </p:nvSpPr>
        <p:spPr>
          <a:xfrm>
            <a:off x="8729964" y="2556110"/>
            <a:ext cx="1143000" cy="1143000"/>
          </a:xfrm>
          <a:prstGeom prst="roundRect">
            <a:avLst>
              <a:gd name="adj" fmla="val 6297"/>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Open Sans" panose="020B0606030504020204"/>
                <a:ea typeface="Open Sans" panose="020B0606030504020204" pitchFamily="34" charset="0"/>
                <a:cs typeface="Open Sans" panose="020B0606030504020204" pitchFamily="34" charset="0"/>
              </a:rPr>
              <a:t>77.1</a:t>
            </a:r>
            <a:endParaRPr lang="en-US" sz="2400" baseline="3000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20" name="Rectangle 19"/>
          <p:cNvSpPr/>
          <p:nvPr/>
        </p:nvSpPr>
        <p:spPr>
          <a:xfrm>
            <a:off x="8680799" y="3741584"/>
            <a:ext cx="1247137" cy="276999"/>
          </a:xfrm>
          <a:prstGeom prst="rect">
            <a:avLst/>
          </a:prstGeom>
        </p:spPr>
        <p:txBody>
          <a:bodyPr wrap="none">
            <a:spAutoFit/>
          </a:bodyPr>
          <a:lstStyle/>
          <a:p>
            <a:pPr algn="ctr"/>
            <a:r>
              <a:rPr lang="en-US" sz="12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50%)</a:t>
            </a:r>
          </a:p>
        </p:txBody>
      </p:sp>
      <p:sp>
        <p:nvSpPr>
          <p:cNvPr id="21" name="TextBox 34"/>
          <p:cNvSpPr txBox="1"/>
          <p:nvPr/>
        </p:nvSpPr>
        <p:spPr>
          <a:xfrm>
            <a:off x="9272877" y="3937945"/>
            <a:ext cx="184730" cy="246221"/>
          </a:xfrm>
          <a:prstGeom prst="rect">
            <a:avLst/>
          </a:prstGeom>
          <a:noFill/>
        </p:spPr>
        <p:txBody>
          <a:bodyPr wrap="none" rtlCol="0">
            <a:spAutoFit/>
          </a:bodyPr>
          <a:lstStyle/>
          <a:p>
            <a:pPr algn="ctr"/>
            <a:endPar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endParaRPr>
          </a:p>
        </p:txBody>
      </p:sp>
      <p:sp>
        <p:nvSpPr>
          <p:cNvPr id="22" name="Croix 21"/>
          <p:cNvSpPr/>
          <p:nvPr/>
        </p:nvSpPr>
        <p:spPr>
          <a:xfrm>
            <a:off x="7770174" y="2965624"/>
            <a:ext cx="474133" cy="459081"/>
          </a:xfrm>
          <a:prstGeom prst="plus">
            <a:avLst>
              <a:gd name="adj" fmla="val 39286"/>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Open Sans" panose="020B0606030504020204"/>
            </a:endParaRPr>
          </a:p>
        </p:txBody>
      </p:sp>
      <p:grpSp>
        <p:nvGrpSpPr>
          <p:cNvPr id="23" name="Groupe 22"/>
          <p:cNvGrpSpPr/>
          <p:nvPr/>
        </p:nvGrpSpPr>
        <p:grpSpPr>
          <a:xfrm>
            <a:off x="449859" y="4366323"/>
            <a:ext cx="10079844" cy="2226070"/>
            <a:chOff x="350395" y="4555451"/>
            <a:chExt cx="10079844" cy="2226070"/>
          </a:xfrm>
        </p:grpSpPr>
        <p:grpSp>
          <p:nvGrpSpPr>
            <p:cNvPr id="24" name="Groupe 23"/>
            <p:cNvGrpSpPr/>
            <p:nvPr/>
          </p:nvGrpSpPr>
          <p:grpSpPr>
            <a:xfrm>
              <a:off x="7880030" y="5055266"/>
              <a:ext cx="2550209" cy="1726255"/>
              <a:chOff x="2879642" y="2136497"/>
              <a:chExt cx="2550209" cy="1726255"/>
            </a:xfrm>
          </p:grpSpPr>
          <p:grpSp>
            <p:nvGrpSpPr>
              <p:cNvPr id="27" name="Group 38"/>
              <p:cNvGrpSpPr/>
              <p:nvPr/>
            </p:nvGrpSpPr>
            <p:grpSpPr>
              <a:xfrm>
                <a:off x="2879642" y="2138041"/>
                <a:ext cx="1173719" cy="1724711"/>
                <a:chOff x="320026" y="4280876"/>
                <a:chExt cx="1173719" cy="1724711"/>
              </a:xfrm>
            </p:grpSpPr>
            <p:sp>
              <p:nvSpPr>
                <p:cNvPr id="32" name="Rounded Rectangle 42"/>
                <p:cNvSpPr/>
                <p:nvPr/>
              </p:nvSpPr>
              <p:spPr>
                <a:xfrm>
                  <a:off x="335387" y="4280876"/>
                  <a:ext cx="1143000" cy="1143000"/>
                </a:xfrm>
                <a:prstGeom prst="roundRect">
                  <a:avLst>
                    <a:gd name="adj" fmla="val 6297"/>
                  </a:avLst>
                </a:prstGeom>
                <a:solidFill>
                  <a:srgbClr val="1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000" dirty="0">
                      <a:solidFill>
                        <a:schemeClr val="bg1"/>
                      </a:solidFill>
                      <a:latin typeface="Open Sans" panose="020B0606030504020204"/>
                      <a:ea typeface="Open Sans" panose="020B0606030504020204" pitchFamily="34" charset="0"/>
                      <a:cs typeface="Open Sans" panose="020B0606030504020204" pitchFamily="34" charset="0"/>
                    </a:rPr>
                  </a:br>
                  <a:r>
                    <a:rPr lang="en-US" sz="2400" dirty="0">
                      <a:solidFill>
                        <a:schemeClr val="bg1"/>
                      </a:solidFill>
                      <a:latin typeface="Open Sans" panose="020B0606030504020204"/>
                      <a:ea typeface="Open Sans" panose="020B0606030504020204" pitchFamily="34" charset="0"/>
                      <a:cs typeface="Open Sans" panose="020B0606030504020204" pitchFamily="34" charset="0"/>
                    </a:rPr>
                    <a:t>5.6</a:t>
                  </a:r>
                  <a:br>
                    <a:rPr lang="en-US" sz="2400" dirty="0">
                      <a:solidFill>
                        <a:schemeClr val="bg1"/>
                      </a:solidFill>
                      <a:latin typeface="Open Sans" panose="020B0606030504020204"/>
                      <a:ea typeface="Open Sans" panose="020B0606030504020204" pitchFamily="34" charset="0"/>
                      <a:cs typeface="Open Sans" panose="020B0606030504020204" pitchFamily="34" charset="0"/>
                    </a:rPr>
                  </a:br>
                  <a:endParaRPr lang="en-US" sz="800" baseline="3000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33" name="TextBox 44"/>
                <p:cNvSpPr txBox="1"/>
                <p:nvPr/>
              </p:nvSpPr>
              <p:spPr>
                <a:xfrm>
                  <a:off x="320026" y="5451589"/>
                  <a:ext cx="1173719" cy="553998"/>
                </a:xfrm>
                <a:prstGeom prst="rect">
                  <a:avLst/>
                </a:prstGeom>
                <a:noFill/>
              </p:spPr>
              <p:txBody>
                <a:bodyPr wrap="none" rtlCol="0">
                  <a:spAutoFit/>
                </a:bodyPr>
                <a:lstStyle/>
                <a:p>
                  <a:pPr algn="ct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Based on </a:t>
                  </a:r>
                  <a:r>
                    <a:rPr lang="en-US" sz="1000" dirty="0">
                      <a:solidFill>
                        <a:srgbClr val="19B698"/>
                      </a:solidFill>
                      <a:latin typeface="Open Sans" panose="020B0606030504020204"/>
                      <a:ea typeface="Open Sans" panose="020B0606030504020204" pitchFamily="34" charset="0"/>
                      <a:cs typeface="Open Sans" panose="020B0606030504020204" pitchFamily="34" charset="0"/>
                    </a:rPr>
                    <a:t>Positive</a:t>
                  </a:r>
                  <a:b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b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Code Patterns</a:t>
                  </a:r>
                </a:p>
                <a:p>
                  <a:pPr algn="ct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10%)</a:t>
                  </a:r>
                </a:p>
              </p:txBody>
            </p:sp>
            <p:sp>
              <p:nvSpPr>
                <p:cNvPr id="34" name="TextBox 45"/>
                <p:cNvSpPr txBox="1"/>
                <p:nvPr/>
              </p:nvSpPr>
              <p:spPr>
                <a:xfrm>
                  <a:off x="335387" y="4315279"/>
                  <a:ext cx="1143000" cy="276999"/>
                </a:xfrm>
                <a:prstGeom prst="rect">
                  <a:avLst/>
                </a:prstGeom>
                <a:noFill/>
              </p:spPr>
              <p:txBody>
                <a:bodyPr wrap="square" rtlCol="0">
                  <a:spAutoFit/>
                </a:bodyPr>
                <a:lstStyle/>
                <a:p>
                  <a:pPr algn="ctr"/>
                  <a:r>
                    <a:rPr lang="en-US" sz="1200" b="1" dirty="0">
                      <a:solidFill>
                        <a:schemeClr val="bg1"/>
                      </a:solidFill>
                      <a:latin typeface="Open Sans" panose="020B0606030504020204"/>
                      <a:ea typeface="Open Sans Extrabold" panose="020B0906030804020204" pitchFamily="34" charset="0"/>
                      <a:cs typeface="Open Sans Extrabold" panose="020B0906030804020204" pitchFamily="34" charset="0"/>
                    </a:rPr>
                    <a:t>Boosters</a:t>
                  </a:r>
                  <a:endParaRPr lang="en-US" b="1" dirty="0">
                    <a:solidFill>
                      <a:schemeClr val="bg1"/>
                    </a:solidFill>
                    <a:latin typeface="Open Sans" panose="020B0606030504020204"/>
                    <a:ea typeface="Open Sans Extrabold" panose="020B0906030804020204" pitchFamily="34" charset="0"/>
                    <a:cs typeface="Open Sans Extrabold" panose="020B0906030804020204" pitchFamily="34" charset="0"/>
                  </a:endParaRPr>
                </a:p>
              </p:txBody>
            </p:sp>
          </p:grpSp>
          <p:grpSp>
            <p:nvGrpSpPr>
              <p:cNvPr id="28" name="Group 53"/>
              <p:cNvGrpSpPr/>
              <p:nvPr/>
            </p:nvGrpSpPr>
            <p:grpSpPr>
              <a:xfrm>
                <a:off x="4183996" y="2136497"/>
                <a:ext cx="1245855" cy="1724711"/>
                <a:chOff x="1625044" y="4279332"/>
                <a:chExt cx="1245855" cy="1724711"/>
              </a:xfrm>
            </p:grpSpPr>
            <p:sp>
              <p:nvSpPr>
                <p:cNvPr id="29" name="Rounded Rectangle 17"/>
                <p:cNvSpPr/>
                <p:nvPr/>
              </p:nvSpPr>
              <p:spPr>
                <a:xfrm>
                  <a:off x="1676474" y="4279332"/>
                  <a:ext cx="1143000" cy="1143000"/>
                </a:xfrm>
                <a:prstGeom prst="roundRect">
                  <a:avLst>
                    <a:gd name="adj" fmla="val 6297"/>
                  </a:avLst>
                </a:prstGeom>
                <a:solidFill>
                  <a:srgbClr val="EA6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1000" dirty="0">
                      <a:solidFill>
                        <a:schemeClr val="bg1"/>
                      </a:solidFill>
                      <a:latin typeface="Open Sans" panose="020B0606030504020204"/>
                      <a:ea typeface="Open Sans" panose="020B0606030504020204" pitchFamily="34" charset="0"/>
                      <a:cs typeface="Open Sans" panose="020B0606030504020204" pitchFamily="34" charset="0"/>
                    </a:rPr>
                  </a:br>
                  <a:r>
                    <a:rPr lang="en-US" sz="2400" dirty="0">
                      <a:solidFill>
                        <a:schemeClr val="bg1"/>
                      </a:solidFill>
                      <a:latin typeface="Open Sans" panose="020B0606030504020204"/>
                      <a:ea typeface="Open Sans" panose="020B0606030504020204" pitchFamily="34" charset="0"/>
                      <a:cs typeface="Open Sans" panose="020B0606030504020204" pitchFamily="34" charset="0"/>
                    </a:rPr>
                    <a:t>5.0</a:t>
                  </a:r>
                  <a:br>
                    <a:rPr lang="en-US" sz="2400" dirty="0">
                      <a:solidFill>
                        <a:schemeClr val="bg1"/>
                      </a:solidFill>
                      <a:latin typeface="Open Sans" panose="020B0606030504020204"/>
                      <a:ea typeface="Open Sans" panose="020B0606030504020204" pitchFamily="34" charset="0"/>
                      <a:cs typeface="Open Sans" panose="020B0606030504020204" pitchFamily="34" charset="0"/>
                    </a:rPr>
                  </a:br>
                  <a:endParaRPr lang="en-US" sz="800" baseline="3000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30" name="TextBox 18"/>
                <p:cNvSpPr txBox="1"/>
                <p:nvPr/>
              </p:nvSpPr>
              <p:spPr>
                <a:xfrm>
                  <a:off x="1625044" y="5450045"/>
                  <a:ext cx="1245855" cy="553998"/>
                </a:xfrm>
                <a:prstGeom prst="rect">
                  <a:avLst/>
                </a:prstGeom>
                <a:noFill/>
              </p:spPr>
              <p:txBody>
                <a:bodyPr wrap="none" rtlCol="0">
                  <a:spAutoFit/>
                </a:bodyPr>
                <a:lstStyle/>
                <a:p>
                  <a:pPr algn="ct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Based on </a:t>
                  </a:r>
                  <a:r>
                    <a:rPr lang="en-US" sz="1000" dirty="0">
                      <a:solidFill>
                        <a:srgbClr val="EA6153"/>
                      </a:solidFill>
                      <a:latin typeface="Open Sans" panose="020B0606030504020204"/>
                      <a:ea typeface="Open Sans" panose="020B0606030504020204" pitchFamily="34" charset="0"/>
                      <a:cs typeface="Open Sans" panose="020B0606030504020204" pitchFamily="34" charset="0"/>
                    </a:rPr>
                    <a:t>Negative</a:t>
                  </a:r>
                  <a:b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b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Code Patterns</a:t>
                  </a:r>
                </a:p>
                <a:p>
                  <a:pPr algn="ct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40%)</a:t>
                  </a:r>
                </a:p>
              </p:txBody>
            </p:sp>
            <p:sp>
              <p:nvSpPr>
                <p:cNvPr id="31" name="TextBox 15"/>
                <p:cNvSpPr txBox="1"/>
                <p:nvPr/>
              </p:nvSpPr>
              <p:spPr>
                <a:xfrm>
                  <a:off x="1676474" y="4319229"/>
                  <a:ext cx="1142999" cy="276999"/>
                </a:xfrm>
                <a:prstGeom prst="rect">
                  <a:avLst/>
                </a:prstGeom>
                <a:noFill/>
              </p:spPr>
              <p:txBody>
                <a:bodyPr wrap="square" rtlCol="0">
                  <a:spAutoFit/>
                </a:bodyPr>
                <a:lstStyle/>
                <a:p>
                  <a:pPr algn="ctr"/>
                  <a:r>
                    <a:rPr lang="en-US" sz="1200" b="1" dirty="0">
                      <a:solidFill>
                        <a:schemeClr val="bg1"/>
                      </a:solidFill>
                      <a:latin typeface="Open Sans" panose="020B0606030504020204"/>
                      <a:ea typeface="Open Sans Extrabold" panose="020B0906030804020204" pitchFamily="34" charset="0"/>
                      <a:cs typeface="Open Sans Extrabold" panose="020B0906030804020204" pitchFamily="34" charset="0"/>
                    </a:rPr>
                    <a:t>Blockers</a:t>
                  </a:r>
                  <a:endParaRPr lang="en-US" b="1" dirty="0">
                    <a:solidFill>
                      <a:schemeClr val="bg1"/>
                    </a:solidFill>
                    <a:latin typeface="Open Sans" panose="020B0606030504020204"/>
                    <a:ea typeface="Open Sans Extrabold" panose="020B0906030804020204" pitchFamily="34" charset="0"/>
                    <a:cs typeface="Open Sans Extrabold" panose="020B0906030804020204" pitchFamily="34" charset="0"/>
                  </a:endParaRPr>
                </a:p>
              </p:txBody>
            </p:sp>
          </p:grpSp>
        </p:grpSp>
        <p:sp>
          <p:nvSpPr>
            <p:cNvPr id="25" name="Accolade ouvrante 24"/>
            <p:cNvSpPr/>
            <p:nvPr/>
          </p:nvSpPr>
          <p:spPr>
            <a:xfrm rot="5400000">
              <a:off x="8935524" y="3797029"/>
              <a:ext cx="362756" cy="1879600"/>
            </a:xfrm>
            <a:prstGeom prst="leftBrace">
              <a:avLst/>
            </a:prstGeom>
            <a:ln>
              <a:solidFill>
                <a:srgbClr val="4040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atin typeface="Open Sans" panose="020B0606030504020204"/>
              </a:endParaRPr>
            </a:p>
          </p:txBody>
        </p:sp>
        <p:sp>
          <p:nvSpPr>
            <p:cNvPr id="26" name="Rectangle 25"/>
            <p:cNvSpPr/>
            <p:nvPr/>
          </p:nvSpPr>
          <p:spPr>
            <a:xfrm>
              <a:off x="350395" y="5041990"/>
              <a:ext cx="7177481" cy="1169551"/>
            </a:xfrm>
            <a:prstGeom prst="rect">
              <a:avLst/>
            </a:prstGeom>
          </p:spPr>
          <p:txBody>
            <a:bodyPr wrap="square">
              <a:spAutoFit/>
            </a:bodyPr>
            <a:lstStyle/>
            <a:p>
              <a:pPr algn="r"/>
              <a:r>
                <a:rPr lang="en-US" sz="14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400+ Code Patterns</a:t>
              </a:r>
              <a:endPar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endParaRPr>
            </a:p>
            <a:p>
              <a:pPr algn="r"/>
              <a:r>
                <a:rPr lang="en-US" sz="14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Targeted to coding language (Java, C#, PHP, JavaScript…)</a:t>
              </a:r>
            </a:p>
            <a:p>
              <a:pPr algn="r"/>
              <a:r>
                <a:rPr lang="en-US" sz="14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Positive (</a:t>
              </a:r>
              <a:r>
                <a:rPr lang="en-US" sz="1400" b="1" dirty="0">
                  <a:solidFill>
                    <a:srgbClr val="19B698"/>
                  </a:solidFill>
                  <a:latin typeface="Open Sans" panose="020B0606030504020204"/>
                  <a:ea typeface="Open Sans Extrabold" panose="020B0906030804020204" pitchFamily="34" charset="0"/>
                  <a:cs typeface="Open Sans Extrabold" panose="020B0906030804020204" pitchFamily="34" charset="0"/>
                </a:rPr>
                <a:t>Boosters)</a:t>
              </a:r>
              <a:r>
                <a:rPr lang="en-US" sz="14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 or Negative (</a:t>
              </a:r>
              <a:r>
                <a:rPr lang="en-US" sz="1400" b="1" dirty="0">
                  <a:solidFill>
                    <a:srgbClr val="EA6153"/>
                  </a:solidFill>
                  <a:latin typeface="Open Sans" panose="020B0606030504020204"/>
                  <a:ea typeface="Open Sans Extrabold" panose="020B0906030804020204" pitchFamily="34" charset="0"/>
                  <a:cs typeface="Open Sans Extrabold" panose="020B0906030804020204" pitchFamily="34" charset="0"/>
                </a:rPr>
                <a:t>Blockers</a:t>
              </a:r>
              <a:r>
                <a:rPr lang="en-US" sz="1400" dirty="0">
                  <a:latin typeface="Open Sans" panose="020B0606030504020204"/>
                  <a:ea typeface="Open Sans Extrabold" panose="020B0906030804020204" pitchFamily="34" charset="0"/>
                  <a:cs typeface="Open Sans Extrabold" panose="020B0906030804020204" pitchFamily="34" charset="0"/>
                </a:rPr>
                <a:t>)</a:t>
              </a:r>
              <a:r>
                <a:rPr lang="en-US" sz="14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 contribution to the CloudReady Scan Score </a:t>
              </a:r>
            </a:p>
            <a:p>
              <a:pPr algn="r"/>
              <a:r>
                <a:rPr lang="en-US" sz="14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Criticality level (critical, high, medium, low)</a:t>
              </a:r>
            </a:p>
            <a:p>
              <a:pPr algn="r"/>
              <a:r>
                <a:rPr lang="en-US" sz="14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Impact area (code, framework, architecture of the application)</a:t>
              </a:r>
              <a:endParaRPr lang="fr-FR" sz="1400" dirty="0">
                <a:latin typeface="Open Sans" panose="020B0606030504020204"/>
              </a:endParaRPr>
            </a:p>
          </p:txBody>
        </p:sp>
      </p:grpSp>
      <p:sp>
        <p:nvSpPr>
          <p:cNvPr id="35" name="Rectangle 34"/>
          <p:cNvSpPr/>
          <p:nvPr/>
        </p:nvSpPr>
        <p:spPr>
          <a:xfrm>
            <a:off x="8636058" y="3747520"/>
            <a:ext cx="1632435" cy="461665"/>
          </a:xfrm>
          <a:prstGeom prst="rect">
            <a:avLst/>
          </a:prstGeom>
        </p:spPr>
        <p:txBody>
          <a:bodyPr wrap="none">
            <a:spAutoFit/>
          </a:bodyPr>
          <a:lstStyle/>
          <a:p>
            <a:endParaRPr lang="en-US" sz="1200" b="1" dirty="0">
              <a:latin typeface="Open Sans" panose="020B0606030504020204"/>
              <a:ea typeface="Open Sans" panose="020B0606030504020204" pitchFamily="34" charset="0"/>
              <a:cs typeface="Open Sans" panose="020B0606030504020204" pitchFamily="34" charset="0"/>
            </a:endParaRPr>
          </a:p>
          <a:p>
            <a:r>
              <a:rPr lang="en-US" sz="1200" b="1" dirty="0">
                <a:latin typeface="Open Sans" panose="020B0606030504020204"/>
                <a:ea typeface="Open Sans" panose="020B0606030504020204" pitchFamily="34" charset="0"/>
                <a:cs typeface="Open Sans" panose="020B0606030504020204" pitchFamily="34" charset="0"/>
              </a:rPr>
              <a:t>Code Patterns Score</a:t>
            </a:r>
            <a:endParaRPr lang="fr-FR" sz="1200" dirty="0">
              <a:latin typeface="Open Sans" panose="020B0606030504020204"/>
            </a:endParaRPr>
          </a:p>
        </p:txBody>
      </p:sp>
      <p:sp>
        <p:nvSpPr>
          <p:cNvPr id="36" name="Rectangle 35">
            <a:extLst>
              <a:ext uri="{FF2B5EF4-FFF2-40B4-BE49-F238E27FC236}">
                <a16:creationId xmlns:a16="http://schemas.microsoft.com/office/drawing/2014/main" id="{E3329264-0142-45F1-87E7-5D009AA575B5}"/>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CloudReady</a:t>
            </a:r>
          </a:p>
        </p:txBody>
      </p:sp>
      <p:pic>
        <p:nvPicPr>
          <p:cNvPr id="37" name="Picture 2" descr="Preview">
            <a:extLst>
              <a:ext uri="{FF2B5EF4-FFF2-40B4-BE49-F238E27FC236}">
                <a16:creationId xmlns:a16="http://schemas.microsoft.com/office/drawing/2014/main" id="{AAC9FA96-5DAA-4C58-AF4D-556B818F1C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0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ppt_x"/>
                                          </p:val>
                                        </p:tav>
                                        <p:tav tm="100000">
                                          <p:val>
                                            <p:strVal val="#ppt_x"/>
                                          </p:val>
                                        </p:tav>
                                      </p:tavLst>
                                    </p:anim>
                                    <p:anim calcmode="lin" valueType="num">
                                      <p:cBhvr additive="base">
                                        <p:cTn id="1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Espace réservé du contenu 3"/>
          <p:cNvPicPr>
            <a:picLocks noChangeAspect="1"/>
          </p:cNvPicPr>
          <p:nvPr/>
        </p:nvPicPr>
        <p:blipFill>
          <a:blip r:embed="rId2"/>
          <a:stretch>
            <a:fillRect/>
          </a:stretch>
        </p:blipFill>
        <p:spPr>
          <a:xfrm>
            <a:off x="4891730" y="2649321"/>
            <a:ext cx="5432617" cy="3024809"/>
          </a:xfrm>
          <a:prstGeom prst="rect">
            <a:avLst/>
          </a:prstGeom>
        </p:spPr>
      </p:pic>
      <p:grpSp>
        <p:nvGrpSpPr>
          <p:cNvPr id="37" name="Groupe 36"/>
          <p:cNvGrpSpPr/>
          <p:nvPr/>
        </p:nvGrpSpPr>
        <p:grpSpPr>
          <a:xfrm>
            <a:off x="1599933" y="3216907"/>
            <a:ext cx="1350050" cy="1097584"/>
            <a:chOff x="228238" y="2998113"/>
            <a:chExt cx="1350050" cy="1097584"/>
          </a:xfrm>
        </p:grpSpPr>
        <p:sp>
          <p:nvSpPr>
            <p:cNvPr id="38" name="Rounded Rectangle 5"/>
            <p:cNvSpPr/>
            <p:nvPr/>
          </p:nvSpPr>
          <p:spPr>
            <a:xfrm>
              <a:off x="437071" y="3244334"/>
              <a:ext cx="932384" cy="851363"/>
            </a:xfrm>
            <a:prstGeom prst="roundRect">
              <a:avLst>
                <a:gd name="adj" fmla="val 6297"/>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Open Sans" panose="020B0606030504020204"/>
                  <a:ea typeface="Open Sans Light" panose="020B0306030504020204" pitchFamily="34" charset="0"/>
                  <a:cs typeface="Open Sans Light" panose="020B0306030504020204" pitchFamily="34" charset="0"/>
                </a:rPr>
                <a:t>13.4</a:t>
              </a:r>
              <a:endParaRPr lang="en-US" sz="2000" baseline="30000" dirty="0">
                <a:solidFill>
                  <a:schemeClr val="bg1"/>
                </a:solidFill>
                <a:latin typeface="Open Sans" panose="020B0606030504020204"/>
                <a:ea typeface="Open Sans Light" panose="020B0306030504020204" pitchFamily="34" charset="0"/>
                <a:cs typeface="Open Sans Light" panose="020B0306030504020204" pitchFamily="34" charset="0"/>
              </a:endParaRPr>
            </a:p>
          </p:txBody>
        </p:sp>
        <p:sp>
          <p:nvSpPr>
            <p:cNvPr id="39" name="TextBox 6"/>
            <p:cNvSpPr txBox="1"/>
            <p:nvPr/>
          </p:nvSpPr>
          <p:spPr>
            <a:xfrm>
              <a:off x="228238" y="2998113"/>
              <a:ext cx="1350050" cy="246221"/>
            </a:xfrm>
            <a:prstGeom prst="rect">
              <a:avLst/>
            </a:prstGeom>
            <a:noFill/>
          </p:spPr>
          <p:txBody>
            <a:bodyPr wrap="none" rtlCol="0">
              <a:spAutoFit/>
            </a:bodyPr>
            <a:lstStyle/>
            <a:p>
              <a:pPr algn="ctr"/>
              <a:r>
                <a:rPr lang="en-US" sz="10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CloudReady Survey</a:t>
              </a:r>
            </a:p>
          </p:txBody>
        </p:sp>
      </p:grpSp>
      <p:sp>
        <p:nvSpPr>
          <p:cNvPr id="40" name="TextBox 32"/>
          <p:cNvSpPr txBox="1"/>
          <p:nvPr/>
        </p:nvSpPr>
        <p:spPr>
          <a:xfrm>
            <a:off x="1793395" y="2941481"/>
            <a:ext cx="1071127" cy="246221"/>
          </a:xfrm>
          <a:prstGeom prst="rect">
            <a:avLst/>
          </a:prstGeom>
          <a:noFill/>
        </p:spPr>
        <p:txBody>
          <a:bodyPr wrap="none" rtlCol="0">
            <a:spAutoFit/>
          </a:bodyPr>
          <a:lstStyle/>
          <a:p>
            <a:pPr algn="ct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50%)</a:t>
            </a:r>
          </a:p>
        </p:txBody>
      </p:sp>
      <p:grpSp>
        <p:nvGrpSpPr>
          <p:cNvPr id="41" name="Groupe 40"/>
          <p:cNvGrpSpPr/>
          <p:nvPr/>
        </p:nvGrpSpPr>
        <p:grpSpPr>
          <a:xfrm>
            <a:off x="3165848" y="3209884"/>
            <a:ext cx="1221809" cy="1113869"/>
            <a:chOff x="1760822" y="2992760"/>
            <a:chExt cx="1221809" cy="1113869"/>
          </a:xfrm>
        </p:grpSpPr>
        <p:sp>
          <p:nvSpPr>
            <p:cNvPr id="42" name="TextBox 33"/>
            <p:cNvSpPr txBox="1"/>
            <p:nvPr/>
          </p:nvSpPr>
          <p:spPr>
            <a:xfrm>
              <a:off x="1760822" y="2992760"/>
              <a:ext cx="1221809" cy="246221"/>
            </a:xfrm>
            <a:prstGeom prst="rect">
              <a:avLst/>
            </a:prstGeom>
            <a:noFill/>
          </p:spPr>
          <p:txBody>
            <a:bodyPr wrap="none" rtlCol="0">
              <a:spAutoFit/>
            </a:bodyPr>
            <a:lstStyle/>
            <a:p>
              <a:pPr algn="ctr"/>
              <a:r>
                <a:rPr lang="en-US" sz="10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CloudReady Scan</a:t>
              </a:r>
            </a:p>
          </p:txBody>
        </p:sp>
        <p:sp>
          <p:nvSpPr>
            <p:cNvPr id="43" name="Rounded Rectangle 50"/>
            <p:cNvSpPr/>
            <p:nvPr/>
          </p:nvSpPr>
          <p:spPr>
            <a:xfrm>
              <a:off x="1932479" y="3238981"/>
              <a:ext cx="932385" cy="867648"/>
            </a:xfrm>
            <a:prstGeom prst="roundRect">
              <a:avLst>
                <a:gd name="adj" fmla="val 6297"/>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Open Sans" panose="020B0606030504020204"/>
                  <a:ea typeface="Open Sans" panose="020B0606030504020204" pitchFamily="34" charset="0"/>
                  <a:cs typeface="Open Sans" panose="020B0606030504020204" pitchFamily="34" charset="0"/>
                </a:rPr>
                <a:t>77.1</a:t>
              </a:r>
              <a:endParaRPr lang="en-US" sz="2000" baseline="30000" dirty="0">
                <a:solidFill>
                  <a:schemeClr val="bg1"/>
                </a:solidFill>
                <a:latin typeface="Open Sans" panose="020B0606030504020204"/>
                <a:ea typeface="Open Sans" panose="020B0606030504020204" pitchFamily="34" charset="0"/>
                <a:cs typeface="Open Sans" panose="020B0606030504020204" pitchFamily="34" charset="0"/>
              </a:endParaRPr>
            </a:p>
          </p:txBody>
        </p:sp>
      </p:grpSp>
      <p:sp>
        <p:nvSpPr>
          <p:cNvPr id="44" name="TextBox 32"/>
          <p:cNvSpPr txBox="1"/>
          <p:nvPr/>
        </p:nvSpPr>
        <p:spPr>
          <a:xfrm>
            <a:off x="3131580" y="2963663"/>
            <a:ext cx="1071127" cy="246221"/>
          </a:xfrm>
          <a:prstGeom prst="rect">
            <a:avLst/>
          </a:prstGeom>
          <a:noFill/>
        </p:spPr>
        <p:txBody>
          <a:bodyPr wrap="none" rtlCol="0">
            <a:spAutoFit/>
          </a:bodyPr>
          <a:lstStyle/>
          <a:p>
            <a:pPr algn="ct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50%)</a:t>
            </a:r>
          </a:p>
        </p:txBody>
      </p:sp>
      <p:sp>
        <p:nvSpPr>
          <p:cNvPr id="45" name="Rounded Rectangle 51"/>
          <p:cNvSpPr/>
          <p:nvPr/>
        </p:nvSpPr>
        <p:spPr>
          <a:xfrm>
            <a:off x="2478086" y="1726095"/>
            <a:ext cx="1045443" cy="926854"/>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Open Sans" panose="020B0606030504020204"/>
                <a:ea typeface="Open Sans Light" panose="020B0306030504020204" pitchFamily="34" charset="0"/>
                <a:cs typeface="Open Sans Light" panose="020B0306030504020204" pitchFamily="34" charset="0"/>
              </a:rPr>
              <a:t>CloudReady </a:t>
            </a:r>
            <a:r>
              <a:rPr lang="en-US" sz="2000" dirty="0">
                <a:solidFill>
                  <a:schemeClr val="bg1"/>
                </a:solidFill>
                <a:latin typeface="Open Sans" panose="020B0606030504020204"/>
                <a:ea typeface="Open Sans" panose="020B0606030504020204" pitchFamily="34" charset="0"/>
                <a:cs typeface="Open Sans" panose="020B0606030504020204" pitchFamily="34" charset="0"/>
              </a:rPr>
              <a:t>45.2</a:t>
            </a:r>
            <a:endParaRPr lang="en-US" sz="2000" baseline="3000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46" name="Accolade ouvrante 45"/>
          <p:cNvSpPr/>
          <p:nvPr/>
        </p:nvSpPr>
        <p:spPr>
          <a:xfrm rot="5400000">
            <a:off x="2889185" y="2157135"/>
            <a:ext cx="251148" cy="1371602"/>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47" name="Accolade ouvrante 46"/>
          <p:cNvSpPr/>
          <p:nvPr/>
        </p:nvSpPr>
        <p:spPr>
          <a:xfrm rot="5400000">
            <a:off x="2895700" y="3500789"/>
            <a:ext cx="365427" cy="2382953"/>
          </a:xfrm>
          <a:prstGeom prst="leftBrace">
            <a:avLst>
              <a:gd name="adj1" fmla="val 8333"/>
              <a:gd name="adj2" fmla="val 22055"/>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48" name="TextBox 6"/>
          <p:cNvSpPr txBox="1"/>
          <p:nvPr/>
        </p:nvSpPr>
        <p:spPr>
          <a:xfrm>
            <a:off x="1752601" y="4999954"/>
            <a:ext cx="3352800" cy="400110"/>
          </a:xfrm>
          <a:prstGeom prst="rect">
            <a:avLst/>
          </a:prstGeom>
          <a:noFill/>
        </p:spPr>
        <p:txBody>
          <a:bodyPr wrap="square" rtlCol="0">
            <a:spAutoFit/>
          </a:bodyPr>
          <a:lstStyle/>
          <a:p>
            <a:r>
              <a:rPr lang="en-US" sz="20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 (100 -               )*0.80 ]</a:t>
            </a:r>
          </a:p>
        </p:txBody>
      </p:sp>
      <p:pic>
        <p:nvPicPr>
          <p:cNvPr id="49" name="Image 48"/>
          <p:cNvPicPr>
            <a:picLocks noChangeAspect="1"/>
          </p:cNvPicPr>
          <p:nvPr/>
        </p:nvPicPr>
        <p:blipFill>
          <a:blip r:embed="rId3"/>
          <a:stretch>
            <a:fillRect/>
          </a:stretch>
        </p:blipFill>
        <p:spPr>
          <a:xfrm>
            <a:off x="2741151" y="4956021"/>
            <a:ext cx="857701" cy="609419"/>
          </a:xfrm>
          <a:prstGeom prst="rect">
            <a:avLst/>
          </a:prstGeom>
        </p:spPr>
      </p:pic>
      <p:pic>
        <p:nvPicPr>
          <p:cNvPr id="50" name="Image 49"/>
          <p:cNvPicPr>
            <a:picLocks noChangeAspect="1"/>
          </p:cNvPicPr>
          <p:nvPr/>
        </p:nvPicPr>
        <p:blipFill>
          <a:blip r:embed="rId4"/>
          <a:stretch>
            <a:fillRect/>
          </a:stretch>
        </p:blipFill>
        <p:spPr>
          <a:xfrm>
            <a:off x="2741150" y="6121992"/>
            <a:ext cx="849184" cy="603368"/>
          </a:xfrm>
          <a:prstGeom prst="rect">
            <a:avLst/>
          </a:prstGeom>
        </p:spPr>
      </p:pic>
      <p:sp>
        <p:nvSpPr>
          <p:cNvPr id="51" name="TextBox 6"/>
          <p:cNvSpPr txBox="1"/>
          <p:nvPr/>
        </p:nvSpPr>
        <p:spPr>
          <a:xfrm>
            <a:off x="2842459" y="5618304"/>
            <a:ext cx="406181" cy="523220"/>
          </a:xfrm>
          <a:prstGeom prst="rect">
            <a:avLst/>
          </a:prstGeom>
          <a:noFill/>
        </p:spPr>
        <p:txBody>
          <a:bodyPr wrap="square" rtlCol="0">
            <a:spAutoFit/>
          </a:bodyPr>
          <a:lstStyle/>
          <a:p>
            <a:r>
              <a:rPr lang="en-US" sz="28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a:t>
            </a:r>
          </a:p>
        </p:txBody>
      </p:sp>
      <p:sp>
        <p:nvSpPr>
          <p:cNvPr id="52" name="TextBox 6"/>
          <p:cNvSpPr txBox="1"/>
          <p:nvPr/>
        </p:nvSpPr>
        <p:spPr>
          <a:xfrm>
            <a:off x="2170256" y="6264583"/>
            <a:ext cx="3163745" cy="400110"/>
          </a:xfrm>
          <a:prstGeom prst="rect">
            <a:avLst/>
          </a:prstGeom>
          <a:noFill/>
        </p:spPr>
        <p:txBody>
          <a:bodyPr wrap="square" rtlCol="0">
            <a:spAutoFit/>
          </a:bodyPr>
          <a:lstStyle/>
          <a:p>
            <a:r>
              <a:rPr lang="en-US" sz="20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   [                 *0.20 ] </a:t>
            </a:r>
          </a:p>
        </p:txBody>
      </p:sp>
      <p:sp>
        <p:nvSpPr>
          <p:cNvPr id="22" name="Rectangle 21">
            <a:extLst>
              <a:ext uri="{FF2B5EF4-FFF2-40B4-BE49-F238E27FC236}">
                <a16:creationId xmlns:a16="http://schemas.microsoft.com/office/drawing/2014/main" id="{AD372633-E79A-4C30-B8BB-B171EA9E90E2}"/>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CloudReady Index formula – example 1</a:t>
            </a:r>
          </a:p>
        </p:txBody>
      </p:sp>
      <p:pic>
        <p:nvPicPr>
          <p:cNvPr id="23" name="Picture 2" descr="Preview">
            <a:extLst>
              <a:ext uri="{FF2B5EF4-FFF2-40B4-BE49-F238E27FC236}">
                <a16:creationId xmlns:a16="http://schemas.microsoft.com/office/drawing/2014/main" id="{F959775A-20F2-4275-9329-58FB73D746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97A842-1023-4A55-AB4E-2CA51C1BECED}"/>
              </a:ext>
            </a:extLst>
          </p:cNvPr>
          <p:cNvSpPr txBox="1"/>
          <p:nvPr/>
        </p:nvSpPr>
        <p:spPr>
          <a:xfrm>
            <a:off x="4891730" y="5679859"/>
            <a:ext cx="5432617" cy="830997"/>
          </a:xfrm>
          <a:prstGeom prst="rect">
            <a:avLst/>
          </a:prstGeom>
          <a:noFill/>
        </p:spPr>
        <p:txBody>
          <a:bodyPr wrap="square" rtlCol="0">
            <a:spAutoFit/>
          </a:bodyPr>
          <a:lstStyle/>
          <a:p>
            <a:r>
              <a:rPr lang="en-US" sz="1600" i="1" dirty="0"/>
              <a:t>Contributions to the score are defined by Cloud migration experts, depending on the criticality and impact (effort) for each Cloud pattern for a given technology.</a:t>
            </a:r>
          </a:p>
        </p:txBody>
      </p:sp>
    </p:spTree>
    <p:extLst>
      <p:ext uri="{BB962C8B-B14F-4D97-AF65-F5344CB8AC3E}">
        <p14:creationId xmlns:p14="http://schemas.microsoft.com/office/powerpoint/2010/main" val="3590405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1617376" y="3167212"/>
            <a:ext cx="1350050" cy="1097584"/>
            <a:chOff x="228238" y="2998113"/>
            <a:chExt cx="1350050" cy="1097584"/>
          </a:xfrm>
        </p:grpSpPr>
        <p:sp>
          <p:nvSpPr>
            <p:cNvPr id="6" name="Rounded Rectangle 5"/>
            <p:cNvSpPr/>
            <p:nvPr/>
          </p:nvSpPr>
          <p:spPr>
            <a:xfrm>
              <a:off x="437071" y="3244334"/>
              <a:ext cx="932384" cy="851363"/>
            </a:xfrm>
            <a:prstGeom prst="roundRect">
              <a:avLst>
                <a:gd name="adj" fmla="val 6297"/>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Open Sans" panose="020B0606030504020204"/>
                  <a:ea typeface="Open Sans Light" panose="020B0306030504020204" pitchFamily="34" charset="0"/>
                  <a:cs typeface="Open Sans Light" panose="020B0306030504020204" pitchFamily="34" charset="0"/>
                </a:rPr>
                <a:t>67.4</a:t>
              </a:r>
              <a:endParaRPr lang="en-US" sz="2000" baseline="30000" dirty="0">
                <a:solidFill>
                  <a:schemeClr val="bg1"/>
                </a:solidFill>
                <a:latin typeface="Open Sans" panose="020B0606030504020204"/>
                <a:ea typeface="Open Sans Light" panose="020B0306030504020204" pitchFamily="34" charset="0"/>
                <a:cs typeface="Open Sans Light" panose="020B0306030504020204" pitchFamily="34" charset="0"/>
              </a:endParaRPr>
            </a:p>
          </p:txBody>
        </p:sp>
        <p:sp>
          <p:nvSpPr>
            <p:cNvPr id="9" name="TextBox 6"/>
            <p:cNvSpPr txBox="1"/>
            <p:nvPr/>
          </p:nvSpPr>
          <p:spPr>
            <a:xfrm>
              <a:off x="228238" y="2998113"/>
              <a:ext cx="1350050" cy="246221"/>
            </a:xfrm>
            <a:prstGeom prst="rect">
              <a:avLst/>
            </a:prstGeom>
            <a:noFill/>
          </p:spPr>
          <p:txBody>
            <a:bodyPr wrap="none" rtlCol="0">
              <a:spAutoFit/>
            </a:bodyPr>
            <a:lstStyle/>
            <a:p>
              <a:pPr algn="ctr"/>
              <a:r>
                <a:rPr lang="en-US" sz="10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CloudReady Survey</a:t>
              </a:r>
            </a:p>
          </p:txBody>
        </p:sp>
      </p:grpSp>
      <p:sp>
        <p:nvSpPr>
          <p:cNvPr id="10" name="TextBox 32"/>
          <p:cNvSpPr txBox="1"/>
          <p:nvPr/>
        </p:nvSpPr>
        <p:spPr>
          <a:xfrm>
            <a:off x="1810838" y="2891786"/>
            <a:ext cx="1071127" cy="246221"/>
          </a:xfrm>
          <a:prstGeom prst="rect">
            <a:avLst/>
          </a:prstGeom>
          <a:noFill/>
        </p:spPr>
        <p:txBody>
          <a:bodyPr wrap="none" rtlCol="0">
            <a:spAutoFit/>
          </a:bodyPr>
          <a:lstStyle/>
          <a:p>
            <a:pPr algn="ct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50%)</a:t>
            </a:r>
          </a:p>
        </p:txBody>
      </p:sp>
      <p:grpSp>
        <p:nvGrpSpPr>
          <p:cNvPr id="12" name="Groupe 11"/>
          <p:cNvGrpSpPr/>
          <p:nvPr/>
        </p:nvGrpSpPr>
        <p:grpSpPr>
          <a:xfrm>
            <a:off x="3183291" y="3160189"/>
            <a:ext cx="1221809" cy="1113869"/>
            <a:chOff x="1760822" y="2992760"/>
            <a:chExt cx="1221809" cy="1113869"/>
          </a:xfrm>
        </p:grpSpPr>
        <p:sp>
          <p:nvSpPr>
            <p:cNvPr id="13" name="TextBox 33"/>
            <p:cNvSpPr txBox="1"/>
            <p:nvPr/>
          </p:nvSpPr>
          <p:spPr>
            <a:xfrm>
              <a:off x="1760822" y="2992760"/>
              <a:ext cx="1221809" cy="246221"/>
            </a:xfrm>
            <a:prstGeom prst="rect">
              <a:avLst/>
            </a:prstGeom>
            <a:noFill/>
          </p:spPr>
          <p:txBody>
            <a:bodyPr wrap="none" rtlCol="0">
              <a:spAutoFit/>
            </a:bodyPr>
            <a:lstStyle/>
            <a:p>
              <a:pPr algn="ctr"/>
              <a:r>
                <a:rPr lang="en-US" sz="10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CloudReady Scan</a:t>
              </a:r>
            </a:p>
          </p:txBody>
        </p:sp>
        <p:sp>
          <p:nvSpPr>
            <p:cNvPr id="14" name="Rounded Rectangle 50"/>
            <p:cNvSpPr/>
            <p:nvPr/>
          </p:nvSpPr>
          <p:spPr>
            <a:xfrm>
              <a:off x="1932479" y="3238981"/>
              <a:ext cx="932385" cy="867648"/>
            </a:xfrm>
            <a:prstGeom prst="roundRect">
              <a:avLst>
                <a:gd name="adj" fmla="val 6297"/>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Open Sans" panose="020B0606030504020204"/>
                  <a:ea typeface="Open Sans" panose="020B0606030504020204" pitchFamily="34" charset="0"/>
                  <a:cs typeface="Open Sans" panose="020B0606030504020204" pitchFamily="34" charset="0"/>
                </a:rPr>
                <a:t>69.7</a:t>
              </a:r>
              <a:endParaRPr lang="en-US" sz="2000" baseline="30000" dirty="0">
                <a:solidFill>
                  <a:schemeClr val="bg1"/>
                </a:solidFill>
                <a:latin typeface="Open Sans" panose="020B0606030504020204"/>
                <a:ea typeface="Open Sans" panose="020B0606030504020204" pitchFamily="34" charset="0"/>
                <a:cs typeface="Open Sans" panose="020B0606030504020204" pitchFamily="34" charset="0"/>
              </a:endParaRPr>
            </a:p>
          </p:txBody>
        </p:sp>
      </p:grpSp>
      <p:sp>
        <p:nvSpPr>
          <p:cNvPr id="15" name="TextBox 32"/>
          <p:cNvSpPr txBox="1"/>
          <p:nvPr/>
        </p:nvSpPr>
        <p:spPr>
          <a:xfrm>
            <a:off x="3149023" y="2913968"/>
            <a:ext cx="1071127" cy="246221"/>
          </a:xfrm>
          <a:prstGeom prst="rect">
            <a:avLst/>
          </a:prstGeom>
          <a:noFill/>
        </p:spPr>
        <p:txBody>
          <a:bodyPr wrap="none" rtlCol="0">
            <a:spAutoFit/>
          </a:bodyPr>
          <a:lstStyle/>
          <a:p>
            <a:pPr algn="ctr"/>
            <a:r>
              <a:rPr lang="en-US" sz="10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50%)</a:t>
            </a:r>
          </a:p>
        </p:txBody>
      </p:sp>
      <p:sp>
        <p:nvSpPr>
          <p:cNvPr id="16" name="Rounded Rectangle 51"/>
          <p:cNvSpPr/>
          <p:nvPr/>
        </p:nvSpPr>
        <p:spPr>
          <a:xfrm>
            <a:off x="2495529" y="1676400"/>
            <a:ext cx="1045443" cy="926854"/>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Open Sans" panose="020B0606030504020204"/>
                <a:ea typeface="Open Sans Light" panose="020B0306030504020204" pitchFamily="34" charset="0"/>
                <a:cs typeface="Open Sans Light" panose="020B0306030504020204" pitchFamily="34" charset="0"/>
              </a:rPr>
              <a:t>CloudReady</a:t>
            </a:r>
          </a:p>
          <a:p>
            <a:pPr algn="ctr"/>
            <a:r>
              <a:rPr lang="en-US" sz="2000" dirty="0">
                <a:solidFill>
                  <a:schemeClr val="bg1"/>
                </a:solidFill>
                <a:latin typeface="Open Sans" panose="020B0606030504020204"/>
                <a:ea typeface="Open Sans" panose="020B0606030504020204" pitchFamily="34" charset="0"/>
                <a:cs typeface="Open Sans" panose="020B0606030504020204" pitchFamily="34" charset="0"/>
              </a:rPr>
              <a:t>68.5</a:t>
            </a:r>
            <a:endParaRPr lang="en-US" sz="2000" baseline="30000" dirty="0">
              <a:solidFill>
                <a:schemeClr val="bg1"/>
              </a:solidFill>
              <a:latin typeface="Open Sans" panose="020B0606030504020204"/>
              <a:ea typeface="Open Sans" panose="020B0606030504020204" pitchFamily="34" charset="0"/>
              <a:cs typeface="Open Sans" panose="020B0606030504020204" pitchFamily="34" charset="0"/>
            </a:endParaRPr>
          </a:p>
        </p:txBody>
      </p:sp>
      <p:sp>
        <p:nvSpPr>
          <p:cNvPr id="17" name="Accolade ouvrante 16"/>
          <p:cNvSpPr/>
          <p:nvPr/>
        </p:nvSpPr>
        <p:spPr>
          <a:xfrm rot="5400000">
            <a:off x="2906628" y="2107440"/>
            <a:ext cx="251148" cy="1371602"/>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8" name="Accolade ouvrante 17"/>
          <p:cNvSpPr/>
          <p:nvPr/>
        </p:nvSpPr>
        <p:spPr>
          <a:xfrm rot="5400000">
            <a:off x="2913143" y="3451094"/>
            <a:ext cx="365427" cy="2382953"/>
          </a:xfrm>
          <a:prstGeom prst="leftBrace">
            <a:avLst>
              <a:gd name="adj1" fmla="val 8333"/>
              <a:gd name="adj2" fmla="val 22055"/>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9" name="TextBox 6"/>
          <p:cNvSpPr txBox="1"/>
          <p:nvPr/>
        </p:nvSpPr>
        <p:spPr>
          <a:xfrm>
            <a:off x="1912810" y="4950259"/>
            <a:ext cx="3421190" cy="400110"/>
          </a:xfrm>
          <a:prstGeom prst="rect">
            <a:avLst/>
          </a:prstGeom>
          <a:noFill/>
        </p:spPr>
        <p:txBody>
          <a:bodyPr wrap="square" rtlCol="0">
            <a:spAutoFit/>
          </a:bodyPr>
          <a:lstStyle/>
          <a:p>
            <a:r>
              <a:rPr lang="en-US" sz="20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 (100 -            )*0.80 ]</a:t>
            </a:r>
          </a:p>
        </p:txBody>
      </p:sp>
      <p:sp>
        <p:nvSpPr>
          <p:cNvPr id="20" name="TextBox 6"/>
          <p:cNvSpPr txBox="1"/>
          <p:nvPr/>
        </p:nvSpPr>
        <p:spPr>
          <a:xfrm>
            <a:off x="2859902" y="5568609"/>
            <a:ext cx="406181" cy="523220"/>
          </a:xfrm>
          <a:prstGeom prst="rect">
            <a:avLst/>
          </a:prstGeom>
          <a:noFill/>
        </p:spPr>
        <p:txBody>
          <a:bodyPr wrap="square" rtlCol="0">
            <a:spAutoFit/>
          </a:bodyPr>
          <a:lstStyle/>
          <a:p>
            <a:r>
              <a:rPr lang="en-US" sz="28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a:t>
            </a:r>
          </a:p>
        </p:txBody>
      </p:sp>
      <p:sp>
        <p:nvSpPr>
          <p:cNvPr id="21" name="TextBox 6"/>
          <p:cNvSpPr txBox="1"/>
          <p:nvPr/>
        </p:nvSpPr>
        <p:spPr>
          <a:xfrm>
            <a:off x="2322656" y="6199597"/>
            <a:ext cx="3011345" cy="400110"/>
          </a:xfrm>
          <a:prstGeom prst="rect">
            <a:avLst/>
          </a:prstGeom>
          <a:noFill/>
        </p:spPr>
        <p:txBody>
          <a:bodyPr wrap="square" rtlCol="0">
            <a:spAutoFit/>
          </a:bodyPr>
          <a:lstStyle/>
          <a:p>
            <a:r>
              <a:rPr lang="en-US" sz="2000" b="1"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   [             *0.20 ] </a:t>
            </a:r>
          </a:p>
        </p:txBody>
      </p:sp>
      <p:pic>
        <p:nvPicPr>
          <p:cNvPr id="22" name="Image 21"/>
          <p:cNvPicPr>
            <a:picLocks noChangeAspect="1"/>
          </p:cNvPicPr>
          <p:nvPr/>
        </p:nvPicPr>
        <p:blipFill>
          <a:blip r:embed="rId2"/>
          <a:stretch>
            <a:fillRect/>
          </a:stretch>
        </p:blipFill>
        <p:spPr>
          <a:xfrm>
            <a:off x="5107504" y="2435870"/>
            <a:ext cx="5298358" cy="2952248"/>
          </a:xfrm>
          <a:prstGeom prst="rect">
            <a:avLst/>
          </a:prstGeom>
        </p:spPr>
      </p:pic>
      <p:pic>
        <p:nvPicPr>
          <p:cNvPr id="23" name="Image 22"/>
          <p:cNvPicPr>
            <a:picLocks noChangeAspect="1"/>
          </p:cNvPicPr>
          <p:nvPr/>
        </p:nvPicPr>
        <p:blipFill>
          <a:blip r:embed="rId3"/>
          <a:stretch>
            <a:fillRect/>
          </a:stretch>
        </p:blipFill>
        <p:spPr>
          <a:xfrm>
            <a:off x="2870425" y="4872903"/>
            <a:ext cx="670546" cy="665922"/>
          </a:xfrm>
          <a:prstGeom prst="rect">
            <a:avLst/>
          </a:prstGeom>
        </p:spPr>
      </p:pic>
      <p:pic>
        <p:nvPicPr>
          <p:cNvPr id="24" name="Image 23"/>
          <p:cNvPicPr>
            <a:picLocks noChangeAspect="1"/>
          </p:cNvPicPr>
          <p:nvPr/>
        </p:nvPicPr>
        <p:blipFill>
          <a:blip r:embed="rId4"/>
          <a:stretch>
            <a:fillRect/>
          </a:stretch>
        </p:blipFill>
        <p:spPr>
          <a:xfrm>
            <a:off x="2859901" y="6058421"/>
            <a:ext cx="681070" cy="685671"/>
          </a:xfrm>
          <a:prstGeom prst="rect">
            <a:avLst/>
          </a:prstGeom>
        </p:spPr>
      </p:pic>
      <p:sp>
        <p:nvSpPr>
          <p:cNvPr id="25" name="Rectangle 24">
            <a:extLst>
              <a:ext uri="{FF2B5EF4-FFF2-40B4-BE49-F238E27FC236}">
                <a16:creationId xmlns:a16="http://schemas.microsoft.com/office/drawing/2014/main" id="{CBA7051E-4198-4E20-9196-9BB14C2FD26C}"/>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CloudReady Index formula – example 2</a:t>
            </a:r>
          </a:p>
        </p:txBody>
      </p:sp>
      <p:pic>
        <p:nvPicPr>
          <p:cNvPr id="26" name="Picture 2" descr="Preview">
            <a:extLst>
              <a:ext uri="{FF2B5EF4-FFF2-40B4-BE49-F238E27FC236}">
                <a16:creationId xmlns:a16="http://schemas.microsoft.com/office/drawing/2014/main" id="{7D3232C5-67EB-4B91-A3EA-C1D11C4C14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C45129D-7F53-4B3E-BF85-17E1CC624EFE}"/>
              </a:ext>
            </a:extLst>
          </p:cNvPr>
          <p:cNvSpPr txBox="1"/>
          <p:nvPr/>
        </p:nvSpPr>
        <p:spPr>
          <a:xfrm>
            <a:off x="5107504" y="5368600"/>
            <a:ext cx="5432617" cy="830997"/>
          </a:xfrm>
          <a:prstGeom prst="rect">
            <a:avLst/>
          </a:prstGeom>
          <a:noFill/>
        </p:spPr>
        <p:txBody>
          <a:bodyPr wrap="square" rtlCol="0">
            <a:spAutoFit/>
          </a:bodyPr>
          <a:lstStyle/>
          <a:p>
            <a:r>
              <a:rPr lang="en-US" sz="1600" i="1" dirty="0"/>
              <a:t>Contributions to the score are defined by Cloud migration experts, depending on the criticality and impact (effort) for each Cloud pattern for a given technology.</a:t>
            </a:r>
          </a:p>
        </p:txBody>
      </p:sp>
    </p:spTree>
    <p:extLst>
      <p:ext uri="{BB962C8B-B14F-4D97-AF65-F5344CB8AC3E}">
        <p14:creationId xmlns:p14="http://schemas.microsoft.com/office/powerpoint/2010/main" val="3602897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506133" y="1823396"/>
            <a:ext cx="3429000" cy="340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Access Control List</a:t>
            </a:r>
          </a:p>
        </p:txBody>
      </p:sp>
      <p:sp>
        <p:nvSpPr>
          <p:cNvPr id="13" name="Rectangle 12"/>
          <p:cNvSpPr/>
          <p:nvPr/>
        </p:nvSpPr>
        <p:spPr>
          <a:xfrm>
            <a:off x="2506133" y="2225416"/>
            <a:ext cx="3429000" cy="3402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Application Logs</a:t>
            </a:r>
          </a:p>
        </p:txBody>
      </p:sp>
      <p:sp>
        <p:nvSpPr>
          <p:cNvPr id="14" name="Rectangle 13"/>
          <p:cNvSpPr/>
          <p:nvPr/>
        </p:nvSpPr>
        <p:spPr>
          <a:xfrm>
            <a:off x="2506133" y="2641861"/>
            <a:ext cx="3429000" cy="340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Application Settings Configuration</a:t>
            </a:r>
          </a:p>
        </p:txBody>
      </p:sp>
      <p:sp>
        <p:nvSpPr>
          <p:cNvPr id="15" name="Rectangle 14"/>
          <p:cNvSpPr/>
          <p:nvPr/>
        </p:nvSpPr>
        <p:spPr>
          <a:xfrm>
            <a:off x="2506133" y="3063616"/>
            <a:ext cx="3429000" cy="3402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Code Execution</a:t>
            </a:r>
          </a:p>
        </p:txBody>
      </p:sp>
      <p:sp>
        <p:nvSpPr>
          <p:cNvPr id="16" name="Rectangle 15"/>
          <p:cNvSpPr/>
          <p:nvPr/>
        </p:nvSpPr>
        <p:spPr>
          <a:xfrm>
            <a:off x="2506133" y="3480061"/>
            <a:ext cx="3429000" cy="340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Data Encryption Keys</a:t>
            </a:r>
          </a:p>
        </p:txBody>
      </p:sp>
      <p:sp>
        <p:nvSpPr>
          <p:cNvPr id="17" name="Rectangle 16"/>
          <p:cNvSpPr/>
          <p:nvPr/>
        </p:nvSpPr>
        <p:spPr>
          <a:xfrm>
            <a:off x="2506133" y="3901816"/>
            <a:ext cx="3429000" cy="3402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OS and Environment Dependencies</a:t>
            </a:r>
          </a:p>
        </p:txBody>
      </p:sp>
      <p:sp>
        <p:nvSpPr>
          <p:cNvPr id="18" name="Rectangle 17"/>
          <p:cNvSpPr/>
          <p:nvPr/>
        </p:nvSpPr>
        <p:spPr>
          <a:xfrm>
            <a:off x="2506133" y="4318261"/>
            <a:ext cx="3429000" cy="340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Inter-Application Messaging</a:t>
            </a:r>
          </a:p>
        </p:txBody>
      </p:sp>
      <p:sp>
        <p:nvSpPr>
          <p:cNvPr id="19" name="Rectangle 18"/>
          <p:cNvSpPr/>
          <p:nvPr/>
        </p:nvSpPr>
        <p:spPr>
          <a:xfrm>
            <a:off x="6019800" y="1823396"/>
            <a:ext cx="3429000" cy="340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Persistent Files</a:t>
            </a:r>
          </a:p>
        </p:txBody>
      </p:sp>
      <p:sp>
        <p:nvSpPr>
          <p:cNvPr id="20" name="Rectangle 19"/>
          <p:cNvSpPr/>
          <p:nvPr/>
        </p:nvSpPr>
        <p:spPr>
          <a:xfrm>
            <a:off x="6019800" y="2225416"/>
            <a:ext cx="3429000" cy="3402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Registry Settings</a:t>
            </a:r>
          </a:p>
        </p:txBody>
      </p:sp>
      <p:sp>
        <p:nvSpPr>
          <p:cNvPr id="21" name="Rectangle 20"/>
          <p:cNvSpPr/>
          <p:nvPr/>
        </p:nvSpPr>
        <p:spPr>
          <a:xfrm>
            <a:off x="6019800" y="2641861"/>
            <a:ext cx="3429000" cy="340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Sensitive Data Storage Protection</a:t>
            </a:r>
          </a:p>
        </p:txBody>
      </p:sp>
      <p:sp>
        <p:nvSpPr>
          <p:cNvPr id="22" name="Rectangle 21"/>
          <p:cNvSpPr/>
          <p:nvPr/>
        </p:nvSpPr>
        <p:spPr>
          <a:xfrm>
            <a:off x="6019800" y="3063616"/>
            <a:ext cx="3429000" cy="3402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Service &amp; Schedule Tasks</a:t>
            </a:r>
          </a:p>
        </p:txBody>
      </p:sp>
      <p:sp>
        <p:nvSpPr>
          <p:cNvPr id="23" name="Rectangle 22"/>
          <p:cNvSpPr/>
          <p:nvPr/>
        </p:nvSpPr>
        <p:spPr>
          <a:xfrm>
            <a:off x="6019800" y="3480061"/>
            <a:ext cx="3429000" cy="340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Shared Caching</a:t>
            </a:r>
          </a:p>
        </p:txBody>
      </p:sp>
      <p:sp>
        <p:nvSpPr>
          <p:cNvPr id="24" name="Rectangle 23"/>
          <p:cNvSpPr/>
          <p:nvPr/>
        </p:nvSpPr>
        <p:spPr>
          <a:xfrm>
            <a:off x="6019800" y="3901816"/>
            <a:ext cx="3429000" cy="3402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Temporary Files</a:t>
            </a:r>
          </a:p>
        </p:txBody>
      </p:sp>
      <p:sp>
        <p:nvSpPr>
          <p:cNvPr id="25" name="Rectangle 24"/>
          <p:cNvSpPr/>
          <p:nvPr/>
        </p:nvSpPr>
        <p:spPr>
          <a:xfrm>
            <a:off x="6019800" y="4318261"/>
            <a:ext cx="3429000" cy="3402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Third-Party External Dependencies</a:t>
            </a:r>
          </a:p>
        </p:txBody>
      </p:sp>
      <p:sp>
        <p:nvSpPr>
          <p:cNvPr id="26" name="Rectangle 25"/>
          <p:cNvSpPr/>
          <p:nvPr/>
        </p:nvSpPr>
        <p:spPr>
          <a:xfrm>
            <a:off x="2506133" y="4740016"/>
            <a:ext cx="3429000" cy="3402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User Authentication</a:t>
            </a:r>
          </a:p>
        </p:txBody>
      </p:sp>
      <p:sp>
        <p:nvSpPr>
          <p:cNvPr id="27" name="Rectangle 26"/>
          <p:cNvSpPr/>
          <p:nvPr/>
        </p:nvSpPr>
        <p:spPr>
          <a:xfrm>
            <a:off x="1714499" y="5312981"/>
            <a:ext cx="8610602" cy="1354217"/>
          </a:xfrm>
          <a:prstGeom prst="rect">
            <a:avLst/>
          </a:prstGeom>
        </p:spPr>
        <p:txBody>
          <a:bodyPr wrap="square">
            <a:spAutoFit/>
          </a:bodyPr>
          <a:lstStyle/>
          <a:p>
            <a:r>
              <a:rPr lang="en-US" b="1" dirty="0">
                <a:solidFill>
                  <a:schemeClr val="tx1">
                    <a:lumMod val="75000"/>
                    <a:lumOff val="25000"/>
                  </a:schemeClr>
                </a:solidFill>
                <a:ea typeface="Open Sans" panose="020B0606030504020204" pitchFamily="34" charset="0"/>
                <a:cs typeface="Open Sans" panose="020B0606030504020204" pitchFamily="34" charset="0"/>
              </a:rPr>
              <a:t>400+ Code Patterns</a:t>
            </a:r>
            <a:endParaRPr lang="en-US" sz="1050" dirty="0">
              <a:solidFill>
                <a:schemeClr val="tx1">
                  <a:lumMod val="75000"/>
                  <a:lumOff val="25000"/>
                </a:schemeClr>
              </a:solidFill>
              <a:ea typeface="Open Sans" panose="020B0606030504020204" pitchFamily="34" charset="0"/>
              <a:cs typeface="Open Sans" panose="020B0606030504020204" pitchFamily="34" charset="0"/>
            </a:endParaRPr>
          </a:p>
          <a:p>
            <a:pPr marL="342900" indent="-342900">
              <a:buFont typeface="Wingdings" panose="05000000000000000000" pitchFamily="2" charset="2"/>
              <a:buChar char="§"/>
            </a:pPr>
            <a:r>
              <a:rPr lang="en-US" sz="1600" dirty="0">
                <a:solidFill>
                  <a:schemeClr val="tx1">
                    <a:lumMod val="75000"/>
                    <a:lumOff val="25000"/>
                  </a:schemeClr>
                </a:solidFill>
                <a:ea typeface="Open Sans" panose="020B0606030504020204" pitchFamily="34" charset="0"/>
                <a:cs typeface="Open Sans" panose="020B0606030504020204" pitchFamily="34" charset="0"/>
              </a:rPr>
              <a:t>Targeted to coding language (Java, C#, </a:t>
            </a:r>
            <a:r>
              <a:rPr lang="en-US" sz="1600" dirty="0" err="1">
                <a:solidFill>
                  <a:schemeClr val="tx1">
                    <a:lumMod val="75000"/>
                    <a:lumOff val="25000"/>
                  </a:schemeClr>
                </a:solidFill>
                <a:ea typeface="Open Sans" panose="020B0606030504020204" pitchFamily="34" charset="0"/>
                <a:cs typeface="Open Sans" panose="020B0606030504020204" pitchFamily="34" charset="0"/>
              </a:rPr>
              <a:t>VB.Net</a:t>
            </a:r>
            <a:r>
              <a:rPr lang="en-US" sz="1600" dirty="0">
                <a:solidFill>
                  <a:schemeClr val="tx1">
                    <a:lumMod val="75000"/>
                    <a:lumOff val="25000"/>
                  </a:schemeClr>
                </a:solidFill>
                <a:ea typeface="Open Sans" panose="020B0606030504020204" pitchFamily="34" charset="0"/>
                <a:cs typeface="Open Sans" panose="020B0606030504020204" pitchFamily="34" charset="0"/>
              </a:rPr>
              <a:t>, JavaScript, PHP, Python, TypeScript, etc.)</a:t>
            </a:r>
          </a:p>
          <a:p>
            <a:pPr marL="342900" indent="-342900">
              <a:buFont typeface="Wingdings" panose="05000000000000000000" pitchFamily="2" charset="2"/>
              <a:buChar char="§"/>
            </a:pPr>
            <a:r>
              <a:rPr lang="en-US" sz="1600" dirty="0">
                <a:solidFill>
                  <a:schemeClr val="tx1">
                    <a:lumMod val="75000"/>
                    <a:lumOff val="25000"/>
                  </a:schemeClr>
                </a:solidFill>
                <a:ea typeface="Open Sans" panose="020B0606030504020204" pitchFamily="34" charset="0"/>
                <a:cs typeface="Open Sans" panose="020B0606030504020204" pitchFamily="34" charset="0"/>
              </a:rPr>
              <a:t>Positive (</a:t>
            </a:r>
            <a:r>
              <a:rPr lang="en-US" sz="1600" b="1" dirty="0">
                <a:solidFill>
                  <a:srgbClr val="19B698"/>
                </a:solidFill>
                <a:ea typeface="Open Sans Extrabold" panose="020B0906030804020204" pitchFamily="34" charset="0"/>
                <a:cs typeface="Open Sans Extrabold" panose="020B0906030804020204" pitchFamily="34" charset="0"/>
              </a:rPr>
              <a:t>Boosters)</a:t>
            </a:r>
            <a:r>
              <a:rPr lang="en-US" sz="1600" dirty="0">
                <a:solidFill>
                  <a:schemeClr val="tx1">
                    <a:lumMod val="75000"/>
                    <a:lumOff val="25000"/>
                  </a:schemeClr>
                </a:solidFill>
                <a:ea typeface="Open Sans" panose="020B0606030504020204" pitchFamily="34" charset="0"/>
                <a:cs typeface="Open Sans" panose="020B0606030504020204" pitchFamily="34" charset="0"/>
              </a:rPr>
              <a:t> or Negative (</a:t>
            </a:r>
            <a:r>
              <a:rPr lang="en-US" sz="1600" b="1" dirty="0">
                <a:solidFill>
                  <a:srgbClr val="EA6153"/>
                </a:solidFill>
                <a:ea typeface="Open Sans Extrabold" panose="020B0906030804020204" pitchFamily="34" charset="0"/>
                <a:cs typeface="Open Sans Extrabold" panose="020B0906030804020204" pitchFamily="34" charset="0"/>
              </a:rPr>
              <a:t>Blockers</a:t>
            </a:r>
            <a:r>
              <a:rPr lang="en-US" sz="1600" dirty="0">
                <a:ea typeface="Open Sans Extrabold" panose="020B0906030804020204" pitchFamily="34" charset="0"/>
                <a:cs typeface="Open Sans Extrabold" panose="020B0906030804020204" pitchFamily="34" charset="0"/>
              </a:rPr>
              <a:t>)</a:t>
            </a:r>
            <a:r>
              <a:rPr lang="en-US" sz="1600" dirty="0">
                <a:solidFill>
                  <a:schemeClr val="tx1">
                    <a:lumMod val="75000"/>
                    <a:lumOff val="25000"/>
                  </a:schemeClr>
                </a:solidFill>
                <a:ea typeface="Open Sans" panose="020B0606030504020204" pitchFamily="34" charset="0"/>
                <a:cs typeface="Open Sans" panose="020B0606030504020204" pitchFamily="34" charset="0"/>
              </a:rPr>
              <a:t> contribution to CloudReady Scan score</a:t>
            </a:r>
          </a:p>
          <a:p>
            <a:pPr marL="342900" indent="-342900">
              <a:buFont typeface="Wingdings" panose="05000000000000000000" pitchFamily="2" charset="2"/>
              <a:buChar char="§"/>
            </a:pPr>
            <a:r>
              <a:rPr lang="en-US" sz="1600" dirty="0">
                <a:solidFill>
                  <a:schemeClr val="tx1">
                    <a:lumMod val="75000"/>
                    <a:lumOff val="25000"/>
                  </a:schemeClr>
                </a:solidFill>
                <a:ea typeface="Open Sans" panose="020B0606030504020204" pitchFamily="34" charset="0"/>
                <a:cs typeface="Open Sans" panose="020B0606030504020204" pitchFamily="34" charset="0"/>
              </a:rPr>
              <a:t>Criticality level (critical, high, medium, low) – </a:t>
            </a:r>
            <a:r>
              <a:rPr lang="en-US" sz="1600" i="1" dirty="0">
                <a:solidFill>
                  <a:schemeClr val="tx1">
                    <a:lumMod val="75000"/>
                    <a:lumOff val="25000"/>
                  </a:schemeClr>
                </a:solidFill>
                <a:ea typeface="Open Sans" panose="020B0606030504020204" pitchFamily="34" charset="0"/>
                <a:cs typeface="Open Sans" panose="020B0606030504020204" pitchFamily="34" charset="0"/>
              </a:rPr>
              <a:t>How blocking a pattern is for the migration</a:t>
            </a:r>
          </a:p>
          <a:p>
            <a:pPr marL="342900" indent="-342900">
              <a:buFont typeface="Wingdings" panose="05000000000000000000" pitchFamily="2" charset="2"/>
              <a:buChar char="§"/>
            </a:pPr>
            <a:r>
              <a:rPr lang="en-US" sz="1600" dirty="0">
                <a:solidFill>
                  <a:schemeClr val="tx1">
                    <a:lumMod val="75000"/>
                    <a:lumOff val="25000"/>
                  </a:schemeClr>
                </a:solidFill>
                <a:ea typeface="Open Sans" panose="020B0606030504020204" pitchFamily="34" charset="0"/>
                <a:cs typeface="Open Sans" panose="020B0606030504020204" pitchFamily="34" charset="0"/>
              </a:rPr>
              <a:t>Impact area (code, framework, architecture of the application) – </a:t>
            </a:r>
            <a:r>
              <a:rPr lang="en-US" sz="1600" i="1" dirty="0">
                <a:solidFill>
                  <a:schemeClr val="tx1">
                    <a:lumMod val="75000"/>
                    <a:lumOff val="25000"/>
                  </a:schemeClr>
                </a:solidFill>
                <a:ea typeface="Open Sans" panose="020B0606030504020204" pitchFamily="34" charset="0"/>
                <a:cs typeface="Open Sans" panose="020B0606030504020204" pitchFamily="34" charset="0"/>
              </a:rPr>
              <a:t>Where the fixes need to be done</a:t>
            </a:r>
          </a:p>
        </p:txBody>
      </p:sp>
      <p:sp>
        <p:nvSpPr>
          <p:cNvPr id="28" name="Rectangle 27">
            <a:extLst>
              <a:ext uri="{FF2B5EF4-FFF2-40B4-BE49-F238E27FC236}">
                <a16:creationId xmlns:a16="http://schemas.microsoft.com/office/drawing/2014/main" id="{76DF99A3-732E-4B00-B254-76FF6F57CE1E}"/>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CloudReady</a:t>
            </a:r>
          </a:p>
        </p:txBody>
      </p:sp>
      <p:pic>
        <p:nvPicPr>
          <p:cNvPr id="29" name="Picture 2" descr="Preview">
            <a:extLst>
              <a:ext uri="{FF2B5EF4-FFF2-40B4-BE49-F238E27FC236}">
                <a16:creationId xmlns:a16="http://schemas.microsoft.com/office/drawing/2014/main" id="{03FB1C29-ED9B-4BCB-9E30-3BA98262A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822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28801" y="1752601"/>
            <a:ext cx="8907875" cy="4662969"/>
            <a:chOff x="16933" y="1602876"/>
            <a:chExt cx="9852075" cy="5157225"/>
          </a:xfrm>
        </p:grpSpPr>
        <p:pic>
          <p:nvPicPr>
            <p:cNvPr id="6" name="Picture 5"/>
            <p:cNvPicPr>
              <a:picLocks noChangeAspect="1"/>
            </p:cNvPicPr>
            <p:nvPr/>
          </p:nvPicPr>
          <p:blipFill>
            <a:blip r:embed="rId2"/>
            <a:stretch>
              <a:fillRect/>
            </a:stretch>
          </p:blipFill>
          <p:spPr>
            <a:xfrm>
              <a:off x="16933" y="2196795"/>
              <a:ext cx="4773888" cy="243595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3"/>
            <a:stretch>
              <a:fillRect/>
            </a:stretch>
          </p:blipFill>
          <p:spPr>
            <a:xfrm>
              <a:off x="4397030" y="4783827"/>
              <a:ext cx="4771794" cy="1976274"/>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71345" y="1602876"/>
              <a:ext cx="4891827" cy="439303"/>
            </a:xfrm>
            <a:prstGeom prst="rect">
              <a:avLst/>
            </a:prstGeom>
            <a:noFill/>
          </p:spPr>
          <p:txBody>
            <a:bodyPr wrap="none" tIns="90000" bIns="90000" rtlCol="0" anchor="t">
              <a:spAutoFit/>
            </a:bodyPr>
            <a:lstStyle/>
            <a:p>
              <a:pPr algn="ctr"/>
              <a:r>
                <a:rPr lang="en-US" sz="1400" dirty="0">
                  <a:solidFill>
                    <a:srgbClr val="000000"/>
                  </a:solidFill>
                  <a:latin typeface="Arial" pitchFamily="34" charset="0"/>
                  <a:cs typeface="Arial" pitchFamily="34" charset="0"/>
                </a:rPr>
                <a:t>Understand who the best candidates for PaaS are ….</a:t>
              </a:r>
            </a:p>
          </p:txBody>
        </p:sp>
        <p:sp>
          <p:nvSpPr>
            <p:cNvPr id="13" name="TextBox 12"/>
            <p:cNvSpPr txBox="1"/>
            <p:nvPr/>
          </p:nvSpPr>
          <p:spPr>
            <a:xfrm>
              <a:off x="5184611" y="4215460"/>
              <a:ext cx="4684397" cy="439303"/>
            </a:xfrm>
            <a:prstGeom prst="rect">
              <a:avLst/>
            </a:prstGeom>
            <a:noFill/>
          </p:spPr>
          <p:txBody>
            <a:bodyPr wrap="none" tIns="90000" bIns="90000" rtlCol="0" anchor="t">
              <a:spAutoFit/>
            </a:bodyPr>
            <a:lstStyle/>
            <a:p>
              <a:pPr algn="ctr"/>
              <a:r>
                <a:rPr lang="en-US" sz="1400" dirty="0">
                  <a:solidFill>
                    <a:srgbClr val="000000"/>
                  </a:solidFill>
                  <a:latin typeface="Arial" pitchFamily="34" charset="0"/>
                  <a:cs typeface="Arial" pitchFamily="34" charset="0"/>
                </a:rPr>
                <a:t>Click on the application to see technical roadblocks</a:t>
              </a:r>
            </a:p>
          </p:txBody>
        </p:sp>
        <p:sp>
          <p:nvSpPr>
            <p:cNvPr id="14" name="NumberBall"/>
            <p:cNvSpPr>
              <a:spLocks noChangeArrowheads="1"/>
            </p:cNvSpPr>
            <p:nvPr/>
          </p:nvSpPr>
          <p:spPr bwMode="gray">
            <a:xfrm>
              <a:off x="18519" y="1674974"/>
              <a:ext cx="295275" cy="295275"/>
            </a:xfrm>
            <a:prstGeom prst="ellipse">
              <a:avLst/>
            </a:prstGeom>
            <a:solidFill>
              <a:srgbClr val="00B0F0"/>
            </a:solidFill>
            <a:ln w="9525" algn="ctr">
              <a:solidFill>
                <a:srgbClr val="00B0F0"/>
              </a:solidFill>
              <a:round/>
              <a:headEnd/>
              <a:tailEnd/>
            </a:ln>
          </p:spPr>
          <p:txBody>
            <a:bodyPr wrap="none" lIns="0" tIns="0" rIns="0" bIns="0" anchor="ctr"/>
            <a:lstStyle/>
            <a:p>
              <a:pPr algn="ctr"/>
              <a:r>
                <a:rPr lang="en-US" sz="1400" b="1" dirty="0">
                  <a:solidFill>
                    <a:srgbClr val="FFFFFF"/>
                  </a:solidFill>
                  <a:latin typeface="Arial" pitchFamily="34" charset="0"/>
                  <a:cs typeface="Arial" pitchFamily="34" charset="0"/>
                </a:rPr>
                <a:t>1</a:t>
              </a:r>
            </a:p>
          </p:txBody>
        </p:sp>
        <p:sp>
          <p:nvSpPr>
            <p:cNvPr id="15" name="NumberBall"/>
            <p:cNvSpPr>
              <a:spLocks noChangeArrowheads="1"/>
            </p:cNvSpPr>
            <p:nvPr/>
          </p:nvSpPr>
          <p:spPr bwMode="gray">
            <a:xfrm>
              <a:off x="4910034" y="4299106"/>
              <a:ext cx="295275" cy="295275"/>
            </a:xfrm>
            <a:prstGeom prst="ellipse">
              <a:avLst/>
            </a:prstGeom>
            <a:solidFill>
              <a:srgbClr val="00B0F0"/>
            </a:solidFill>
            <a:ln w="9525" algn="ctr">
              <a:solidFill>
                <a:srgbClr val="00B0F0"/>
              </a:solidFill>
              <a:round/>
              <a:headEnd/>
              <a:tailEnd/>
            </a:ln>
          </p:spPr>
          <p:txBody>
            <a:bodyPr wrap="none" lIns="0" tIns="0" rIns="0" bIns="0" anchor="ctr"/>
            <a:lstStyle/>
            <a:p>
              <a:pPr algn="ctr"/>
              <a:r>
                <a:rPr lang="en-US" sz="1400" b="1" dirty="0">
                  <a:solidFill>
                    <a:srgbClr val="FFFFFF"/>
                  </a:solidFill>
                  <a:latin typeface="Arial" pitchFamily="34" charset="0"/>
                  <a:cs typeface="Arial" pitchFamily="34" charset="0"/>
                </a:rPr>
                <a:t>2</a:t>
              </a:r>
            </a:p>
          </p:txBody>
        </p:sp>
        <p:cxnSp>
          <p:nvCxnSpPr>
            <p:cNvPr id="16" name="Elbow Connector 15"/>
            <p:cNvCxnSpPr/>
            <p:nvPr/>
          </p:nvCxnSpPr>
          <p:spPr>
            <a:xfrm rot="16200000" flipH="1">
              <a:off x="2707033" y="4492882"/>
              <a:ext cx="1384393" cy="1762099"/>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469F1EB3-B98C-470B-83FE-94EDBFB85EAA}"/>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CloudReady – Survey Results</a:t>
            </a:r>
          </a:p>
        </p:txBody>
      </p:sp>
      <p:pic>
        <p:nvPicPr>
          <p:cNvPr id="18" name="Picture 2" descr="Preview">
            <a:extLst>
              <a:ext uri="{FF2B5EF4-FFF2-40B4-BE49-F238E27FC236}">
                <a16:creationId xmlns:a16="http://schemas.microsoft.com/office/drawing/2014/main" id="{71616F48-6D78-409E-A26A-A290AEED80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048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2D0D44-6EDB-41DA-B66E-6E058799EC05}"/>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Purpose</a:t>
            </a:r>
          </a:p>
        </p:txBody>
      </p:sp>
      <p:pic>
        <p:nvPicPr>
          <p:cNvPr id="12" name="Picture 2" descr="Preview">
            <a:extLst>
              <a:ext uri="{FF2B5EF4-FFF2-40B4-BE49-F238E27FC236}">
                <a16:creationId xmlns:a16="http://schemas.microsoft.com/office/drawing/2014/main" id="{75063247-41EC-4CAB-B147-AE2CAE320B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5282967"/>
            <a:ext cx="12192000" cy="1600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lumMod val="50000"/>
                    <a:lumOff val="50000"/>
                  </a:schemeClr>
                </a:solidFill>
              </a:rPr>
              <a:t>Model settings are defined for each covered technology, calibrations based on the assessment of +1,800 real applications across different customers &amp; industries.</a:t>
            </a:r>
          </a:p>
        </p:txBody>
      </p:sp>
      <p:sp>
        <p:nvSpPr>
          <p:cNvPr id="6" name="TextBox 5"/>
          <p:cNvSpPr txBox="1"/>
          <p:nvPr/>
        </p:nvSpPr>
        <p:spPr>
          <a:xfrm>
            <a:off x="0" y="1828801"/>
            <a:ext cx="8382000" cy="3323987"/>
          </a:xfrm>
          <a:prstGeom prst="rect">
            <a:avLst/>
          </a:prstGeom>
          <a:noFill/>
        </p:spPr>
        <p:txBody>
          <a:bodyPr wrap="square" rtlCol="0">
            <a:spAutoFit/>
          </a:bodyPr>
          <a:lstStyle/>
          <a:p>
            <a:pPr marL="800100" lvl="1" indent="-342900">
              <a:buFont typeface="Wingdings" panose="05000000000000000000" pitchFamily="2" charset="2"/>
              <a:buChar char="§"/>
            </a:pPr>
            <a:r>
              <a:rPr lang="en-US" sz="2000" dirty="0"/>
              <a:t>Fast code-level software health assessment</a:t>
            </a:r>
          </a:p>
          <a:p>
            <a:pPr marL="1257300" lvl="2" indent="-342900">
              <a:buFont typeface="Wingdings" panose="05000000000000000000" pitchFamily="2" charset="2"/>
              <a:buChar char="§"/>
            </a:pPr>
            <a:r>
              <a:rPr lang="en-US" sz="2000" dirty="0"/>
              <a:t>Complementary to long &amp; deep code analysis</a:t>
            </a:r>
          </a:p>
          <a:p>
            <a:pPr marL="1257300" lvl="2" indent="-342900">
              <a:buFont typeface="Wingdings" panose="05000000000000000000" pitchFamily="2" charset="2"/>
              <a:buChar char="§"/>
            </a:pPr>
            <a:endParaRPr lang="en-US" sz="1200" dirty="0"/>
          </a:p>
          <a:p>
            <a:pPr marL="800100" lvl="1" indent="-342900">
              <a:buFont typeface="Wingdings" panose="05000000000000000000" pitchFamily="2" charset="2"/>
              <a:buChar char="§"/>
            </a:pPr>
            <a:r>
              <a:rPr lang="en-US" sz="2000" dirty="0"/>
              <a:t>Identification of suspect programming defects</a:t>
            </a:r>
          </a:p>
          <a:p>
            <a:pPr marL="1257300" lvl="2" indent="-342900">
              <a:buFont typeface="Wingdings" panose="05000000000000000000" pitchFamily="2" charset="2"/>
              <a:buChar char="§"/>
            </a:pPr>
            <a:r>
              <a:rPr lang="en-US" sz="2000" dirty="0"/>
              <a:t>Decreasing software health at portfolio-level</a:t>
            </a:r>
          </a:p>
          <a:p>
            <a:pPr marL="1257300" lvl="2" indent="-342900">
              <a:buFont typeface="Wingdings" panose="05000000000000000000" pitchFamily="2" charset="2"/>
              <a:buChar char="§"/>
            </a:pPr>
            <a:r>
              <a:rPr lang="en-US" sz="2000" dirty="0"/>
              <a:t>Increasing technical risks</a:t>
            </a:r>
          </a:p>
          <a:p>
            <a:pPr marL="1257300" lvl="2" indent="-342900">
              <a:buFont typeface="Wingdings" panose="05000000000000000000" pitchFamily="2" charset="2"/>
              <a:buChar char="§"/>
            </a:pPr>
            <a:r>
              <a:rPr lang="en-US" sz="2000" dirty="0"/>
              <a:t>Short, mid and long-term impacts</a:t>
            </a:r>
          </a:p>
          <a:p>
            <a:pPr marL="1257300" lvl="2" indent="-342900">
              <a:buFont typeface="Wingdings" panose="05000000000000000000" pitchFamily="2" charset="2"/>
              <a:buChar char="§"/>
            </a:pPr>
            <a:endParaRPr lang="en-US" sz="1200" dirty="0"/>
          </a:p>
          <a:p>
            <a:pPr marL="800100" lvl="1" indent="-342900">
              <a:buFont typeface="Wingdings" panose="05000000000000000000" pitchFamily="2" charset="2"/>
              <a:buChar char="§"/>
            </a:pPr>
            <a:r>
              <a:rPr lang="en-US" sz="2000" dirty="0"/>
              <a:t>File-based health/risk assessment and scoring</a:t>
            </a:r>
          </a:p>
          <a:p>
            <a:pPr marL="1257300" lvl="2" indent="-342900">
              <a:buFont typeface="Wingdings" panose="05000000000000000000" pitchFamily="2" charset="2"/>
              <a:buChar char="§"/>
            </a:pPr>
            <a:r>
              <a:rPr lang="en-US" sz="2000" dirty="0"/>
              <a:t>Capability to spot small pieces of potential critical defects, even in large applications</a:t>
            </a:r>
          </a:p>
        </p:txBody>
      </p:sp>
    </p:spTree>
    <p:extLst>
      <p:ext uri="{BB962C8B-B14F-4D97-AF65-F5344CB8AC3E}">
        <p14:creationId xmlns:p14="http://schemas.microsoft.com/office/powerpoint/2010/main" val="4255116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srcRect l="2999" t="19273" r="3501" b="71132"/>
          <a:stretch/>
        </p:blipFill>
        <p:spPr>
          <a:xfrm>
            <a:off x="1752600" y="1905000"/>
            <a:ext cx="8884920" cy="502335"/>
          </a:xfrm>
          <a:prstGeom prst="rect">
            <a:avLst/>
          </a:prstGeom>
        </p:spPr>
      </p:pic>
      <p:pic>
        <p:nvPicPr>
          <p:cNvPr id="18" name="Picture 17"/>
          <p:cNvPicPr>
            <a:picLocks noChangeAspect="1"/>
          </p:cNvPicPr>
          <p:nvPr/>
        </p:nvPicPr>
        <p:blipFill rotWithShape="1">
          <a:blip r:embed="rId3"/>
          <a:srcRect l="2500" t="78400" r="5000" b="17246"/>
          <a:stretch/>
        </p:blipFill>
        <p:spPr>
          <a:xfrm>
            <a:off x="1752600" y="2521633"/>
            <a:ext cx="8633012" cy="228600"/>
          </a:xfrm>
          <a:prstGeom prst="rect">
            <a:avLst/>
          </a:prstGeom>
        </p:spPr>
      </p:pic>
      <p:pic>
        <p:nvPicPr>
          <p:cNvPr id="19" name="Picture 18"/>
          <p:cNvPicPr>
            <a:picLocks noChangeAspect="1"/>
          </p:cNvPicPr>
          <p:nvPr/>
        </p:nvPicPr>
        <p:blipFill rotWithShape="1">
          <a:blip r:embed="rId4"/>
          <a:srcRect l="12000" t="34001" r="34500" b="23332"/>
          <a:stretch/>
        </p:blipFill>
        <p:spPr>
          <a:xfrm>
            <a:off x="1752600" y="2940735"/>
            <a:ext cx="6324600" cy="2837204"/>
          </a:xfrm>
          <a:prstGeom prst="rect">
            <a:avLst/>
          </a:prstGeom>
        </p:spPr>
      </p:pic>
      <p:sp>
        <p:nvSpPr>
          <p:cNvPr id="20" name="Rectangle 19"/>
          <p:cNvSpPr/>
          <p:nvPr/>
        </p:nvSpPr>
        <p:spPr>
          <a:xfrm>
            <a:off x="1752600" y="5982297"/>
            <a:ext cx="8153400" cy="646331"/>
          </a:xfrm>
          <a:prstGeom prst="rect">
            <a:avLst/>
          </a:prstGeom>
        </p:spPr>
        <p:txBody>
          <a:bodyPr wrap="square">
            <a:spAutoFit/>
          </a:bodyPr>
          <a:lstStyle/>
          <a:p>
            <a:r>
              <a:rPr lang="en-US" sz="1200" b="1" dirty="0">
                <a:solidFill>
                  <a:srgbClr val="333333"/>
                </a:solidFill>
                <a:latin typeface="Corbel" panose="020B0503020204020204" pitchFamily="34" charset="0"/>
              </a:rPr>
              <a:t>Identified Tasks For Code Execution</a:t>
            </a:r>
          </a:p>
          <a:p>
            <a:pPr>
              <a:buFont typeface="Arial" panose="020B0604020202020204" pitchFamily="34" charset="0"/>
              <a:buChar char="•"/>
            </a:pPr>
            <a:r>
              <a:rPr lang="en-US" sz="1200" dirty="0">
                <a:solidFill>
                  <a:srgbClr val="333333"/>
                </a:solidFill>
                <a:latin typeface="Corbel" panose="020B0503020204020204" pitchFamily="34" charset="0"/>
              </a:rPr>
              <a:t> Validate the application privileges prerequisites</a:t>
            </a:r>
          </a:p>
          <a:p>
            <a:pPr>
              <a:buFont typeface="Arial" panose="020B0604020202020204" pitchFamily="34" charset="0"/>
              <a:buChar char="•"/>
            </a:pPr>
            <a:r>
              <a:rPr lang="en-US" sz="1200" dirty="0">
                <a:solidFill>
                  <a:srgbClr val="333333"/>
                </a:solidFill>
                <a:latin typeface="Corbel" panose="020B0503020204020204" pitchFamily="34" charset="0"/>
              </a:rPr>
              <a:t> Replace unsupported components with in-process equivalent and supported libraries.</a:t>
            </a:r>
          </a:p>
        </p:txBody>
      </p:sp>
      <p:pic>
        <p:nvPicPr>
          <p:cNvPr id="21" name="Picture 20"/>
          <p:cNvPicPr>
            <a:picLocks noChangeAspect="1"/>
          </p:cNvPicPr>
          <p:nvPr/>
        </p:nvPicPr>
        <p:blipFill rotWithShape="1">
          <a:blip r:embed="rId5"/>
          <a:srcRect l="27000" t="62444" r="41421" b="14978"/>
          <a:stretch/>
        </p:blipFill>
        <p:spPr>
          <a:xfrm>
            <a:off x="6709909" y="4083736"/>
            <a:ext cx="3412906" cy="1365163"/>
          </a:xfrm>
          <a:prstGeom prst="rect">
            <a:avLst/>
          </a:prstGeom>
        </p:spPr>
      </p:pic>
      <p:sp>
        <p:nvSpPr>
          <p:cNvPr id="10" name="Rectangle 9">
            <a:extLst>
              <a:ext uri="{FF2B5EF4-FFF2-40B4-BE49-F238E27FC236}">
                <a16:creationId xmlns:a16="http://schemas.microsoft.com/office/drawing/2014/main" id="{B7BCF218-61D8-42CB-87D9-3E15CEEA55BE}"/>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CloudReady – Pattern examples</a:t>
            </a:r>
          </a:p>
        </p:txBody>
      </p:sp>
      <p:pic>
        <p:nvPicPr>
          <p:cNvPr id="12" name="Picture 2" descr="Preview">
            <a:extLst>
              <a:ext uri="{FF2B5EF4-FFF2-40B4-BE49-F238E27FC236}">
                <a16:creationId xmlns:a16="http://schemas.microsoft.com/office/drawing/2014/main" id="{A3FBEFF7-FBBE-4E86-A813-2018BA03AE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544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2999" t="19273" r="3501" b="71132"/>
          <a:stretch/>
        </p:blipFill>
        <p:spPr>
          <a:xfrm>
            <a:off x="1726358" y="1806203"/>
            <a:ext cx="8884920" cy="538681"/>
          </a:xfrm>
          <a:prstGeom prst="rect">
            <a:avLst/>
          </a:prstGeom>
        </p:spPr>
      </p:pic>
      <p:sp>
        <p:nvSpPr>
          <p:cNvPr id="12" name="Rectangle 11"/>
          <p:cNvSpPr/>
          <p:nvPr/>
        </p:nvSpPr>
        <p:spPr>
          <a:xfrm>
            <a:off x="1726358" y="5990764"/>
            <a:ext cx="8153400" cy="461665"/>
          </a:xfrm>
          <a:prstGeom prst="rect">
            <a:avLst/>
          </a:prstGeom>
        </p:spPr>
        <p:txBody>
          <a:bodyPr wrap="square">
            <a:spAutoFit/>
          </a:bodyPr>
          <a:lstStyle/>
          <a:p>
            <a:r>
              <a:rPr lang="en-US" sz="1200" b="1" dirty="0">
                <a:solidFill>
                  <a:srgbClr val="333333"/>
                </a:solidFill>
                <a:latin typeface="Corbel" panose="020B0503020204020204" pitchFamily="34" charset="0"/>
              </a:rPr>
              <a:t>Identified Tasks For Application Settings Configuration</a:t>
            </a:r>
          </a:p>
          <a:p>
            <a:pPr>
              <a:buFont typeface="Arial" panose="020B0604020202020204" pitchFamily="34" charset="0"/>
              <a:buChar char="•"/>
            </a:pPr>
            <a:r>
              <a:rPr lang="en-US" sz="1200" dirty="0">
                <a:solidFill>
                  <a:srgbClr val="333333"/>
                </a:solidFill>
                <a:latin typeface="Corbel" panose="020B0503020204020204" pitchFamily="34" charset="0"/>
              </a:rPr>
              <a:t>  Implement “access to the settings” methods from the environment variables if the web platform is not .NET</a:t>
            </a:r>
          </a:p>
        </p:txBody>
      </p:sp>
      <p:pic>
        <p:nvPicPr>
          <p:cNvPr id="13" name="Picture 12"/>
          <p:cNvPicPr>
            <a:picLocks noChangeAspect="1"/>
          </p:cNvPicPr>
          <p:nvPr/>
        </p:nvPicPr>
        <p:blipFill rotWithShape="1">
          <a:blip r:embed="rId3"/>
          <a:srcRect l="3682" t="80621" r="4530" b="15494"/>
          <a:stretch/>
        </p:blipFill>
        <p:spPr>
          <a:xfrm>
            <a:off x="1649954" y="2367023"/>
            <a:ext cx="8865647" cy="258380"/>
          </a:xfrm>
          <a:prstGeom prst="rect">
            <a:avLst/>
          </a:prstGeom>
        </p:spPr>
      </p:pic>
      <p:pic>
        <p:nvPicPr>
          <p:cNvPr id="14" name="Picture 13"/>
          <p:cNvPicPr>
            <a:picLocks noChangeAspect="1"/>
          </p:cNvPicPr>
          <p:nvPr/>
        </p:nvPicPr>
        <p:blipFill rotWithShape="1">
          <a:blip r:embed="rId4"/>
          <a:srcRect l="18238" t="36550" r="38076" b="34452"/>
          <a:stretch/>
        </p:blipFill>
        <p:spPr>
          <a:xfrm>
            <a:off x="1649953" y="2867303"/>
            <a:ext cx="7326562" cy="2634175"/>
          </a:xfrm>
          <a:prstGeom prst="rect">
            <a:avLst/>
          </a:prstGeom>
        </p:spPr>
      </p:pic>
      <p:sp>
        <p:nvSpPr>
          <p:cNvPr id="9" name="Rectangle 8">
            <a:extLst>
              <a:ext uri="{FF2B5EF4-FFF2-40B4-BE49-F238E27FC236}">
                <a16:creationId xmlns:a16="http://schemas.microsoft.com/office/drawing/2014/main" id="{067340F2-AA2C-4DC1-A66F-7FDB21E36AEB}"/>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CloudReady – Pattern examples</a:t>
            </a:r>
          </a:p>
        </p:txBody>
      </p:sp>
      <p:pic>
        <p:nvPicPr>
          <p:cNvPr id="15" name="Picture 2" descr="Preview">
            <a:extLst>
              <a:ext uri="{FF2B5EF4-FFF2-40B4-BE49-F238E27FC236}">
                <a16:creationId xmlns:a16="http://schemas.microsoft.com/office/drawing/2014/main" id="{A9597677-E6A7-480D-A993-6923A7FBC1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024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5429624"/>
            <a:ext cx="12192000" cy="1428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400" dirty="0">
                <a:solidFill>
                  <a:schemeClr val="tx1">
                    <a:lumMod val="50000"/>
                    <a:lumOff val="50000"/>
                  </a:schemeClr>
                </a:solidFill>
              </a:rPr>
              <a:t>Open Source Safety indicates the use of 3rd-party components that comply</a:t>
            </a:r>
          </a:p>
          <a:p>
            <a:pPr lvl="1" algn="ctr"/>
            <a:r>
              <a:rPr lang="en-US" sz="2400" dirty="0">
                <a:solidFill>
                  <a:schemeClr val="tx1">
                    <a:lumMod val="50000"/>
                    <a:lumOff val="50000"/>
                  </a:schemeClr>
                </a:solidFill>
              </a:rPr>
              <a:t>with security, license and age requirements.</a:t>
            </a:r>
          </a:p>
        </p:txBody>
      </p:sp>
      <p:sp>
        <p:nvSpPr>
          <p:cNvPr id="9" name="Rectangle 8">
            <a:extLst>
              <a:ext uri="{FF2B5EF4-FFF2-40B4-BE49-F238E27FC236}">
                <a16:creationId xmlns:a16="http://schemas.microsoft.com/office/drawing/2014/main" id="{6C15C9E3-550D-4459-9DC5-FE4EB1B7EFA0}"/>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Open Source Safety</a:t>
            </a:r>
          </a:p>
        </p:txBody>
      </p:sp>
      <p:pic>
        <p:nvPicPr>
          <p:cNvPr id="10" name="Picture 2" descr="Preview">
            <a:extLst>
              <a:ext uri="{FF2B5EF4-FFF2-40B4-BE49-F238E27FC236}">
                <a16:creationId xmlns:a16="http://schemas.microsoft.com/office/drawing/2014/main" id="{2239BF66-B4DB-4B44-8954-E9BCA95ED1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27BB8D2-E226-41CB-85C6-1271A43D6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9763" y="2076823"/>
            <a:ext cx="5992474" cy="27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104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9600" y="1703487"/>
            <a:ext cx="10972800" cy="5078313"/>
          </a:xfrm>
          <a:prstGeom prst="rect">
            <a:avLst/>
          </a:prstGeom>
          <a:noFill/>
        </p:spPr>
        <p:txBody>
          <a:bodyPr wrap="square" rtlCol="0">
            <a:spAutoFit/>
          </a:bodyPr>
          <a:lstStyle/>
          <a:p>
            <a:r>
              <a:rPr lang="en-US" dirty="0"/>
              <a:t>This index from 0 (low safety) to 100 (high safety) is an average of the three underlying scores for measuring Open Source/Third-Party component risk. It is calculated at an application level and then rolled up for the entire portfolio (straight average of all application scores). The three underlying scores are summarized below, and the detailed formulas are on the subsequent pages:</a:t>
            </a:r>
          </a:p>
          <a:p>
            <a:endParaRPr lang="en-US" dirty="0"/>
          </a:p>
          <a:p>
            <a:pPr marL="285750" indent="-285750">
              <a:buFont typeface="Wingdings" panose="05000000000000000000" pitchFamily="2" charset="2"/>
              <a:buChar char="§"/>
            </a:pPr>
            <a:r>
              <a:rPr lang="en-US" b="1" dirty="0"/>
              <a:t>Security Risk</a:t>
            </a:r>
            <a:r>
              <a:rPr lang="en-US" dirty="0"/>
              <a:t>: This score from 0 (low security) to 100 (high security) is calculated based on the number of open source/third-party components in an application and the total number of Common Vulnerabilities &amp; Exposures (CVEs), weighted by CVE criticality (critical, high, medium and low).</a:t>
            </a:r>
          </a:p>
          <a:p>
            <a:endParaRPr lang="en-US" dirty="0"/>
          </a:p>
          <a:p>
            <a:pPr marL="285750" indent="-285750">
              <a:buFont typeface="Wingdings" panose="05000000000000000000" pitchFamily="2" charset="2"/>
              <a:buChar char="§"/>
            </a:pPr>
            <a:r>
              <a:rPr lang="en-US" b="1" dirty="0"/>
              <a:t>License Risk</a:t>
            </a:r>
            <a:r>
              <a:rPr lang="en-US" dirty="0"/>
              <a:t>: This score from 0 (high risk) to 100 (low risk) is calculated based on the number of components having a low risk license, the number of components having a medium risk license, and the number of components having a high-risk license, where low/medium/high risk license have different weights.</a:t>
            </a:r>
          </a:p>
          <a:p>
            <a:endParaRPr lang="en-US" dirty="0"/>
          </a:p>
          <a:p>
            <a:pPr marL="285750" indent="-285750">
              <a:buFont typeface="Wingdings" panose="05000000000000000000" pitchFamily="2" charset="2"/>
              <a:buChar char="§"/>
            </a:pPr>
            <a:r>
              <a:rPr lang="en-US" b="1" dirty="0"/>
              <a:t>Obsolescence Risk</a:t>
            </a:r>
            <a:r>
              <a:rPr lang="en-US" dirty="0"/>
              <a:t>: This score from 0 (high obsolescence) to 100 (low obsolescence) is calculated based on the gap between the current version of the components detected in applications and the latest known version of each corresponding component</a:t>
            </a:r>
          </a:p>
          <a:p>
            <a:endParaRPr lang="en-US" dirty="0"/>
          </a:p>
          <a:p>
            <a:r>
              <a:rPr lang="en-US" dirty="0">
                <a:solidFill>
                  <a:srgbClr val="FF0000"/>
                </a:solidFill>
              </a:rPr>
              <a:t>*Additional components with partial information don’t contribute to Open Source Safety scores.</a:t>
            </a:r>
          </a:p>
        </p:txBody>
      </p:sp>
      <p:sp>
        <p:nvSpPr>
          <p:cNvPr id="6" name="Rectangle 5">
            <a:extLst>
              <a:ext uri="{FF2B5EF4-FFF2-40B4-BE49-F238E27FC236}">
                <a16:creationId xmlns:a16="http://schemas.microsoft.com/office/drawing/2014/main" id="{41155794-76B3-43D2-B128-73066CB50B09}"/>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Open Source Safety</a:t>
            </a:r>
          </a:p>
        </p:txBody>
      </p:sp>
      <p:pic>
        <p:nvPicPr>
          <p:cNvPr id="9" name="Picture 2" descr="Preview">
            <a:extLst>
              <a:ext uri="{FF2B5EF4-FFF2-40B4-BE49-F238E27FC236}">
                <a16:creationId xmlns:a16="http://schemas.microsoft.com/office/drawing/2014/main" id="{9228FC40-2B92-4E44-8EF7-96D6B3CDBF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021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33714" y="1676400"/>
            <a:ext cx="10668000" cy="4462760"/>
          </a:xfrm>
          <a:prstGeom prst="rect">
            <a:avLst/>
          </a:prstGeom>
          <a:noFill/>
        </p:spPr>
        <p:txBody>
          <a:bodyPr wrap="square" rtlCol="0">
            <a:spAutoFit/>
          </a:bodyPr>
          <a:lstStyle/>
          <a:p>
            <a:r>
              <a:rPr lang="en-US" sz="2000" b="1" dirty="0"/>
              <a:t>Security Risk</a:t>
            </a:r>
            <a:r>
              <a:rPr lang="en-US" sz="2000" dirty="0"/>
              <a:t>: This score from 0 (low security) to 100 (high security) is calculated based on the number of open source/third-party components in an application and the total number of Common Vulnerabilities &amp; Exposures (CVEs), weighted by CVE criticality (critical, high, medium and low).</a:t>
            </a:r>
          </a:p>
          <a:p>
            <a:endParaRPr lang="en-US" sz="2000" dirty="0"/>
          </a:p>
          <a:p>
            <a:r>
              <a:rPr lang="en-US" sz="2000" b="1" dirty="0"/>
              <a:t>Calculation at the component level: </a:t>
            </a:r>
          </a:p>
          <a:p>
            <a:pPr marL="285750" indent="-285750">
              <a:buFont typeface="Wingdings" panose="05000000000000000000" pitchFamily="2" charset="2"/>
              <a:buChar char="§"/>
            </a:pPr>
            <a:r>
              <a:rPr lang="en-US" sz="2000" dirty="0"/>
              <a:t>Each component having at least 1 CVE is evaluated on a score from 1 to 10</a:t>
            </a:r>
          </a:p>
          <a:p>
            <a:pPr marL="742950" lvl="1" indent="-285750">
              <a:buFont typeface="Wingdings" panose="05000000000000000000" pitchFamily="2" charset="2"/>
              <a:buChar char="§"/>
            </a:pPr>
            <a:r>
              <a:rPr lang="en-US" sz="1600" dirty="0"/>
              <a:t>High number of CVEs -&gt; score = 1</a:t>
            </a:r>
          </a:p>
          <a:p>
            <a:pPr marL="742950" lvl="1" indent="-285750">
              <a:buFont typeface="Wingdings" panose="05000000000000000000" pitchFamily="2" charset="2"/>
              <a:buChar char="§"/>
            </a:pPr>
            <a:r>
              <a:rPr lang="en-US" sz="1600" dirty="0"/>
              <a:t>Low number of CVEs -&gt; score = 10</a:t>
            </a:r>
          </a:p>
          <a:p>
            <a:pPr marL="285750" indent="-285750">
              <a:buFont typeface="Wingdings" panose="05000000000000000000" pitchFamily="2" charset="2"/>
              <a:buChar char="§"/>
            </a:pPr>
            <a:endParaRPr lang="en-US" sz="2000" dirty="0"/>
          </a:p>
          <a:p>
            <a:r>
              <a:rPr lang="en-US" sz="2000" b="1" dirty="0"/>
              <a:t>Calculation at the application level:</a:t>
            </a:r>
          </a:p>
          <a:p>
            <a:pPr marL="285750" indent="-285750">
              <a:buFont typeface="Wingdings" panose="05000000000000000000" pitchFamily="2" charset="2"/>
              <a:buChar char="§"/>
            </a:pPr>
            <a:r>
              <a:rPr lang="en-US" sz="2000" dirty="0"/>
              <a:t>The application starts with a capital of 10,000 security points maximum</a:t>
            </a:r>
          </a:p>
          <a:p>
            <a:pPr marL="285750" indent="-285750">
              <a:buFont typeface="Wingdings" panose="05000000000000000000" pitchFamily="2" charset="2"/>
              <a:buChar char="§"/>
            </a:pPr>
            <a:r>
              <a:rPr lang="en-US" sz="2000" dirty="0"/>
              <a:t>Depending on component scores, the application’s capital of points is decremented</a:t>
            </a:r>
          </a:p>
          <a:p>
            <a:pPr marL="285750" indent="-285750">
              <a:buFont typeface="Wingdings" panose="05000000000000000000" pitchFamily="2" charset="2"/>
              <a:buChar char="§"/>
            </a:pPr>
            <a:r>
              <a:rPr lang="en-US" sz="2000" dirty="0"/>
              <a:t>The application security score is the total remaining capital points divided by 100</a:t>
            </a:r>
          </a:p>
          <a:p>
            <a:pPr marL="742950" lvl="1" indent="-285750">
              <a:buFont typeface="Wingdings" panose="05000000000000000000" pitchFamily="2" charset="2"/>
              <a:buChar char="§"/>
            </a:pPr>
            <a:r>
              <a:rPr lang="en-US" sz="1600" dirty="0"/>
              <a:t>e.g. 3290 points remaining</a:t>
            </a:r>
          </a:p>
          <a:p>
            <a:pPr marL="742950" lvl="1" indent="-285750">
              <a:buFont typeface="Wingdings" panose="05000000000000000000" pitchFamily="2" charset="2"/>
              <a:buChar char="§"/>
            </a:pPr>
            <a:r>
              <a:rPr lang="en-US" sz="1600" dirty="0"/>
              <a:t>Security score = 32.9/100</a:t>
            </a:r>
          </a:p>
        </p:txBody>
      </p:sp>
      <p:sp>
        <p:nvSpPr>
          <p:cNvPr id="6" name="Rectangle 5">
            <a:extLst>
              <a:ext uri="{FF2B5EF4-FFF2-40B4-BE49-F238E27FC236}">
                <a16:creationId xmlns:a16="http://schemas.microsoft.com/office/drawing/2014/main" id="{41155794-76B3-43D2-B128-73066CB50B09}"/>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Open Source Safety – Security Risk Formula</a:t>
            </a:r>
          </a:p>
        </p:txBody>
      </p:sp>
      <p:pic>
        <p:nvPicPr>
          <p:cNvPr id="9" name="Picture 2" descr="Preview">
            <a:extLst>
              <a:ext uri="{FF2B5EF4-FFF2-40B4-BE49-F238E27FC236}">
                <a16:creationId xmlns:a16="http://schemas.microsoft.com/office/drawing/2014/main" id="{9228FC40-2B92-4E44-8EF7-96D6B3CDBF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868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33400" y="1905000"/>
            <a:ext cx="10668000" cy="4524315"/>
          </a:xfrm>
          <a:prstGeom prst="rect">
            <a:avLst/>
          </a:prstGeom>
          <a:noFill/>
        </p:spPr>
        <p:txBody>
          <a:bodyPr wrap="square" rtlCol="0">
            <a:spAutoFit/>
          </a:bodyPr>
          <a:lstStyle/>
          <a:p>
            <a:r>
              <a:rPr lang="en-US" sz="1600" b="1" dirty="0"/>
              <a:t>License Risk</a:t>
            </a:r>
            <a:r>
              <a:rPr lang="en-US" sz="1600" dirty="0"/>
              <a:t>: This score from 0 (high risk) to 100 (low risk) is calculated based on the number of components having a low risk license, the number of components having a medium risk license, and the number of components having a high-risk license.</a:t>
            </a:r>
          </a:p>
          <a:p>
            <a:endParaRPr lang="en-US" sz="1600" dirty="0"/>
          </a:p>
          <a:p>
            <a:endParaRPr lang="en-US" sz="1600" dirty="0"/>
          </a:p>
          <a:p>
            <a:r>
              <a:rPr lang="en-US" sz="1600" b="1" dirty="0"/>
              <a:t>Calculation (at the application level):</a:t>
            </a:r>
          </a:p>
          <a:p>
            <a:pPr marL="285750" indent="-285750">
              <a:buFont typeface="Wingdings" panose="05000000000000000000" pitchFamily="2" charset="2"/>
              <a:buChar char="§"/>
            </a:pPr>
            <a:r>
              <a:rPr lang="en-US" sz="1600" dirty="0"/>
              <a:t>Calculation is based on the license risk profile for each matched component as defined for the portfolio. Three possible values for license risk are: low / medium / high (undefined) </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
            </a:pPr>
            <a:r>
              <a:rPr lang="en-US" sz="1600" dirty="0"/>
              <a:t>Qualification:</a:t>
            </a:r>
          </a:p>
          <a:p>
            <a:pPr marL="742950" lvl="1" indent="-285750">
              <a:buFont typeface="Wingdings" panose="05000000000000000000" pitchFamily="2" charset="2"/>
              <a:buChar char="§"/>
            </a:pPr>
            <a:r>
              <a:rPr lang="en-US" sz="1600" dirty="0"/>
              <a:t>at least 1 component matched to CAST Highlight SCA database (frameworks not matched will be ignored)</a:t>
            </a:r>
          </a:p>
          <a:p>
            <a:pPr marL="742950" lvl="1" indent="-285750">
              <a:buFont typeface="Wingdings" panose="05000000000000000000" pitchFamily="2" charset="2"/>
              <a:buChar char="§"/>
            </a:pPr>
            <a:r>
              <a:rPr lang="en-US" sz="1600" dirty="0"/>
              <a:t>at least 1 component with a defined license (undefined not evaluated)</a:t>
            </a:r>
            <a:br>
              <a:rPr lang="en-US" sz="1600" dirty="0"/>
            </a:br>
            <a:endParaRPr lang="en-US" sz="1600" dirty="0"/>
          </a:p>
          <a:p>
            <a:pPr marL="285750" indent="-285750">
              <a:buFont typeface="Wingdings" panose="05000000000000000000" pitchFamily="2" charset="2"/>
              <a:buChar char="§"/>
            </a:pPr>
            <a:r>
              <a:rPr lang="en-US" sz="1600" dirty="0"/>
              <a:t>Formula:</a:t>
            </a:r>
            <a:br>
              <a:rPr lang="en-US" sz="1600" dirty="0"/>
            </a:br>
            <a:r>
              <a:rPr lang="en-US" sz="1600" dirty="0"/>
              <a:t>(# of components with low risk * 1 + # of components with med risk * 0.5) / (# of components with low risk + # of components with med risk + # of components with high risk) </a:t>
            </a:r>
          </a:p>
          <a:p>
            <a:pPr lvl="1"/>
            <a:endParaRPr lang="en-US" sz="1600" dirty="0"/>
          </a:p>
          <a:p>
            <a:pPr lvl="1"/>
            <a:r>
              <a:rPr lang="en-US" sz="1600" dirty="0"/>
              <a:t>=&gt; result between 0 (worst) 1 (best) and then normalized to 0 - 100</a:t>
            </a:r>
          </a:p>
          <a:p>
            <a:endParaRPr lang="en-US" sz="1600" dirty="0"/>
          </a:p>
        </p:txBody>
      </p:sp>
      <p:sp>
        <p:nvSpPr>
          <p:cNvPr id="6" name="Rectangle 5">
            <a:extLst>
              <a:ext uri="{FF2B5EF4-FFF2-40B4-BE49-F238E27FC236}">
                <a16:creationId xmlns:a16="http://schemas.microsoft.com/office/drawing/2014/main" id="{41155794-76B3-43D2-B128-73066CB50B09}"/>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Open Source Safety – License Risk Formula</a:t>
            </a:r>
          </a:p>
        </p:txBody>
      </p:sp>
      <p:pic>
        <p:nvPicPr>
          <p:cNvPr id="9" name="Picture 2" descr="Preview">
            <a:extLst>
              <a:ext uri="{FF2B5EF4-FFF2-40B4-BE49-F238E27FC236}">
                <a16:creationId xmlns:a16="http://schemas.microsoft.com/office/drawing/2014/main" id="{9228FC40-2B92-4E44-8EF7-96D6B3CDBF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400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52764" y="1676400"/>
            <a:ext cx="10668000" cy="5016758"/>
          </a:xfrm>
          <a:prstGeom prst="rect">
            <a:avLst/>
          </a:prstGeom>
          <a:noFill/>
        </p:spPr>
        <p:txBody>
          <a:bodyPr wrap="square" rtlCol="0">
            <a:spAutoFit/>
          </a:bodyPr>
          <a:lstStyle/>
          <a:p>
            <a:r>
              <a:rPr lang="en-US" sz="1600" b="1" dirty="0"/>
              <a:t>Obsolescence Risk</a:t>
            </a:r>
            <a:r>
              <a:rPr lang="en-US" sz="1600" dirty="0"/>
              <a:t>: This score from 0 (high obsolescence) to 100 (low obsolescence) is calculated based on the gap between the current version of the components detected in applications and the latest known version of each corresponding component.</a:t>
            </a:r>
          </a:p>
          <a:p>
            <a:endParaRPr lang="en-US" sz="1600" dirty="0"/>
          </a:p>
          <a:p>
            <a:r>
              <a:rPr lang="en-US" sz="1600" b="1" dirty="0"/>
              <a:t>Calculation (at the application level):</a:t>
            </a:r>
          </a:p>
          <a:p>
            <a:pPr marL="285750" indent="-285750">
              <a:buFont typeface="Wingdings" panose="05000000000000000000" pitchFamily="2" charset="2"/>
              <a:buChar char="§"/>
            </a:pPr>
            <a:r>
              <a:rPr lang="en-US" sz="1600" dirty="0"/>
              <a:t>Calculation is based on the release date of the version of the component detected (</a:t>
            </a:r>
            <a:r>
              <a:rPr lang="en-US" sz="1600" dirty="0" err="1"/>
              <a:t>releaseDate</a:t>
            </a:r>
            <a:r>
              <a:rPr lang="en-US" sz="1600" dirty="0"/>
              <a:t>) and the release data of the latest know version of the corresponding component (</a:t>
            </a:r>
            <a:r>
              <a:rPr lang="en-US" sz="1600" dirty="0" err="1"/>
              <a:t>lastReleaseDate</a:t>
            </a:r>
            <a:r>
              <a:rPr lang="en-US" sz="1600" dirty="0"/>
              <a:t>).</a:t>
            </a:r>
            <a:br>
              <a:rPr lang="en-US" sz="1600" dirty="0"/>
            </a:br>
            <a:endParaRPr lang="en-US" sz="1600" dirty="0"/>
          </a:p>
          <a:p>
            <a:pPr marL="285750" indent="-285750">
              <a:buFont typeface="Wingdings" panose="05000000000000000000" pitchFamily="2" charset="2"/>
              <a:buChar char="§"/>
            </a:pPr>
            <a:r>
              <a:rPr lang="en-US" sz="1600" dirty="0"/>
              <a:t>Qualification:</a:t>
            </a:r>
          </a:p>
          <a:p>
            <a:pPr marL="742950" lvl="1" indent="-285750">
              <a:buFont typeface="Wingdings" panose="05000000000000000000" pitchFamily="2" charset="2"/>
              <a:buChar char="§"/>
            </a:pPr>
            <a:r>
              <a:rPr lang="en-US" sz="1600" dirty="0"/>
              <a:t>at least 1 component matched to CAST Highlight SCA database (frameworks not matched will be ignored)</a:t>
            </a:r>
          </a:p>
          <a:p>
            <a:pPr marL="742950" lvl="1" indent="-285750">
              <a:buFont typeface="Wingdings" panose="05000000000000000000" pitchFamily="2" charset="2"/>
              <a:buChar char="§"/>
            </a:pPr>
            <a:r>
              <a:rPr lang="en-US" sz="1600" dirty="0"/>
              <a:t>only components with a </a:t>
            </a:r>
            <a:r>
              <a:rPr lang="en-US" sz="1600" dirty="0" err="1"/>
              <a:t>lastReleaseDate</a:t>
            </a:r>
            <a:r>
              <a:rPr lang="en-US" sz="1600" dirty="0"/>
              <a:t> &gt; </a:t>
            </a:r>
            <a:r>
              <a:rPr lang="en-US" sz="1600" dirty="0" err="1"/>
              <a:t>releaseDate</a:t>
            </a:r>
            <a:r>
              <a:rPr lang="en-US" sz="1600" dirty="0"/>
              <a:t> (i.e., unreleased components are ignored)</a:t>
            </a:r>
            <a:br>
              <a:rPr lang="en-US" sz="1600" dirty="0"/>
            </a:br>
            <a:endParaRPr lang="en-US" sz="1600" dirty="0"/>
          </a:p>
          <a:p>
            <a:pPr marL="285750" indent="-285750">
              <a:buFont typeface="Wingdings" panose="05000000000000000000" pitchFamily="2" charset="2"/>
              <a:buChar char="§"/>
            </a:pPr>
            <a:r>
              <a:rPr lang="en-US" sz="1600" dirty="0"/>
              <a:t>Formula at the component level:</a:t>
            </a:r>
            <a:br>
              <a:rPr lang="en-US" sz="1600" dirty="0"/>
            </a:br>
            <a:r>
              <a:rPr lang="en-US" sz="1600" dirty="0"/>
              <a:t>Maximum Gap of 100 months -&gt; score = 0</a:t>
            </a:r>
            <a:br>
              <a:rPr lang="en-US" sz="1600" dirty="0"/>
            </a:br>
            <a:r>
              <a:rPr lang="en-US" sz="1600" dirty="0"/>
              <a:t>Param1 = 1.66667</a:t>
            </a:r>
            <a:r>
              <a:rPr lang="en-US" sz="1600" dirty="0">
                <a:solidFill>
                  <a:schemeClr val="bg1">
                    <a:lumMod val="75000"/>
                  </a:schemeClr>
                </a:solidFill>
              </a:rPr>
              <a:t> // internal parameter of the formula</a:t>
            </a:r>
            <a:br>
              <a:rPr lang="en-US" sz="1600" dirty="0"/>
            </a:br>
            <a:r>
              <a:rPr lang="en-US" sz="1600" dirty="0" err="1"/>
              <a:t>DiffMonth</a:t>
            </a:r>
            <a:r>
              <a:rPr lang="en-US" sz="1600" dirty="0"/>
              <a:t> = min(100, Diff(</a:t>
            </a:r>
            <a:r>
              <a:rPr lang="en-US" sz="1600" dirty="0" err="1"/>
              <a:t>lastReleaseDate</a:t>
            </a:r>
            <a:r>
              <a:rPr lang="en-US" sz="1600" dirty="0"/>
              <a:t>, </a:t>
            </a:r>
            <a:r>
              <a:rPr lang="en-US" sz="1600" dirty="0" err="1"/>
              <a:t>releaseDate</a:t>
            </a:r>
            <a:r>
              <a:rPr lang="en-US" sz="1600" dirty="0"/>
              <a:t>) </a:t>
            </a:r>
            <a:r>
              <a:rPr lang="en-US" sz="1600" dirty="0">
                <a:solidFill>
                  <a:schemeClr val="bg1">
                    <a:lumMod val="75000"/>
                  </a:schemeClr>
                </a:solidFill>
              </a:rPr>
              <a:t>// difference between the detected version and the latest version</a:t>
            </a:r>
            <a:br>
              <a:rPr lang="en-US" sz="1600" dirty="0"/>
            </a:br>
            <a:r>
              <a:rPr lang="en-US" sz="1600" dirty="0" err="1"/>
              <a:t>DeprecationIndicator</a:t>
            </a:r>
            <a:r>
              <a:rPr lang="en-US" sz="1600" dirty="0"/>
              <a:t> = 1 - Param1 * (-1(POWER(1 + </a:t>
            </a:r>
            <a:r>
              <a:rPr lang="en-US" sz="1600" dirty="0" err="1"/>
              <a:t>DiffMonth</a:t>
            </a:r>
            <a:r>
              <a:rPr lang="en-US" sz="1600" dirty="0"/>
              <a:t>, </a:t>
            </a:r>
            <a:r>
              <a:rPr lang="en-US" sz="1600" dirty="0" err="1"/>
              <a:t>DiffMonth</a:t>
            </a:r>
            <a:r>
              <a:rPr lang="en-US" sz="1600" dirty="0"/>
              <a:t>/1000)))</a:t>
            </a:r>
          </a:p>
          <a:p>
            <a:endParaRPr lang="en-US" sz="1600" dirty="0"/>
          </a:p>
          <a:p>
            <a:pPr marL="285750" indent="-285750">
              <a:buFont typeface="Wingdings" panose="05000000000000000000" pitchFamily="2" charset="2"/>
              <a:buChar char="§"/>
            </a:pPr>
            <a:r>
              <a:rPr lang="en-US" sz="1600" dirty="0"/>
              <a:t>The application score is the straight average of all component scores (</a:t>
            </a:r>
            <a:r>
              <a:rPr lang="en-US" sz="1600" dirty="0" err="1"/>
              <a:t>DeprecationIndicator</a:t>
            </a:r>
            <a:r>
              <a:rPr lang="en-US" sz="1600" dirty="0"/>
              <a:t>)</a:t>
            </a:r>
          </a:p>
          <a:p>
            <a:endParaRPr lang="en-US" sz="1600" dirty="0"/>
          </a:p>
        </p:txBody>
      </p:sp>
      <p:sp>
        <p:nvSpPr>
          <p:cNvPr id="6" name="Rectangle 5">
            <a:extLst>
              <a:ext uri="{FF2B5EF4-FFF2-40B4-BE49-F238E27FC236}">
                <a16:creationId xmlns:a16="http://schemas.microsoft.com/office/drawing/2014/main" id="{41155794-76B3-43D2-B128-73066CB50B09}"/>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Open Source Safety – Obsolescence Risk Formula</a:t>
            </a:r>
          </a:p>
        </p:txBody>
      </p:sp>
      <p:pic>
        <p:nvPicPr>
          <p:cNvPr id="9" name="Picture 2" descr="Preview">
            <a:extLst>
              <a:ext uri="{FF2B5EF4-FFF2-40B4-BE49-F238E27FC236}">
                <a16:creationId xmlns:a16="http://schemas.microsoft.com/office/drawing/2014/main" id="{9228FC40-2B92-4E44-8EF7-96D6B3CDBF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92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F63E66-8DF5-1816-DE20-FC4DE36F8BDA}"/>
              </a:ext>
            </a:extLst>
          </p:cNvPr>
          <p:cNvPicPr>
            <a:picLocks noChangeAspect="1"/>
          </p:cNvPicPr>
          <p:nvPr/>
        </p:nvPicPr>
        <p:blipFill rotWithShape="1">
          <a:blip r:embed="rId2">
            <a:clrChange>
              <a:clrFrom>
                <a:srgbClr val="F0F0F0"/>
              </a:clrFrom>
              <a:clrTo>
                <a:srgbClr val="F0F0F0">
                  <a:alpha val="0"/>
                </a:srgbClr>
              </a:clrTo>
            </a:clrChange>
          </a:blip>
          <a:srcRect l="50000" t="18846" r="10000" b="45385"/>
          <a:stretch/>
        </p:blipFill>
        <p:spPr>
          <a:xfrm>
            <a:off x="3099762" y="2073328"/>
            <a:ext cx="5992473" cy="2902604"/>
          </a:xfrm>
          <a:prstGeom prst="rect">
            <a:avLst/>
          </a:prstGeom>
        </p:spPr>
      </p:pic>
      <p:sp>
        <p:nvSpPr>
          <p:cNvPr id="28" name="Rectangle 27"/>
          <p:cNvSpPr/>
          <p:nvPr/>
        </p:nvSpPr>
        <p:spPr>
          <a:xfrm>
            <a:off x="0" y="5429624"/>
            <a:ext cx="12192000" cy="1428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400" dirty="0">
                <a:solidFill>
                  <a:schemeClr val="tx1">
                    <a:lumMod val="50000"/>
                    <a:lumOff val="50000"/>
                  </a:schemeClr>
                </a:solidFill>
              </a:rPr>
              <a:t>Green Impact index indicates the application of programming practices and engineering principles that make software more environment-friendly.</a:t>
            </a:r>
          </a:p>
        </p:txBody>
      </p:sp>
      <p:sp>
        <p:nvSpPr>
          <p:cNvPr id="9" name="Rectangle 8">
            <a:extLst>
              <a:ext uri="{FF2B5EF4-FFF2-40B4-BE49-F238E27FC236}">
                <a16:creationId xmlns:a16="http://schemas.microsoft.com/office/drawing/2014/main" id="{6C15C9E3-550D-4459-9DC5-FE4EB1B7EFA0}"/>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Green Impact</a:t>
            </a:r>
          </a:p>
        </p:txBody>
      </p:sp>
      <p:pic>
        <p:nvPicPr>
          <p:cNvPr id="10" name="Picture 2" descr="Preview">
            <a:extLst>
              <a:ext uri="{FF2B5EF4-FFF2-40B4-BE49-F238E27FC236}">
                <a16:creationId xmlns:a16="http://schemas.microsoft.com/office/drawing/2014/main" id="{2239BF66-B4DB-4B44-8954-E9BCA95ED1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172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9600" y="1703487"/>
            <a:ext cx="10972800" cy="4247317"/>
          </a:xfrm>
          <a:prstGeom prst="rect">
            <a:avLst/>
          </a:prstGeom>
          <a:noFill/>
        </p:spPr>
        <p:txBody>
          <a:bodyPr wrap="square" rtlCol="0">
            <a:spAutoFit/>
          </a:bodyPr>
          <a:lstStyle/>
          <a:p>
            <a:r>
              <a:rPr lang="en-US" dirty="0"/>
              <a:t>This index from 0 (low environment-friendliness) to 100 (high environment-friendliness) is a straight average of the underlying Green Scan and Green Survey scores for measuring programming practices and engineering principles that make software more environment-friendly. It is calculated at an application level and then rolled up for the entire portfolio (straight average of all application scores). The two underlying scores are summarized below:</a:t>
            </a:r>
          </a:p>
          <a:p>
            <a:endParaRPr lang="en-US" dirty="0"/>
          </a:p>
          <a:p>
            <a:pPr marL="285750" indent="-285750">
              <a:buFont typeface="Wingdings" panose="05000000000000000000" pitchFamily="2" charset="2"/>
              <a:buChar char="§"/>
            </a:pPr>
            <a:r>
              <a:rPr lang="en-US" b="1" dirty="0"/>
              <a:t>Green Scan Score</a:t>
            </a:r>
            <a:r>
              <a:rPr lang="en-US" dirty="0"/>
              <a:t>: At the application level, the Green Scan score is the average of Green Scan scores of evaluated technologies (see the list of supported programming languages for Green Impact).</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Example: the C# scan has 94/100 and the JavaScript scan has 23/100. The Green Scan score will be 58.5/100.</a:t>
            </a:r>
          </a:p>
          <a:p>
            <a:pPr marL="285750" indent="-285750">
              <a:buFont typeface="Wingdings" panose="05000000000000000000" pitchFamily="2" charset="2"/>
              <a:buChar char="§"/>
            </a:pPr>
            <a:endParaRPr lang="en-US" dirty="0"/>
          </a:p>
          <a:p>
            <a:pPr marL="742950" lvl="1" indent="-285750">
              <a:buFont typeface="Wingdings" panose="05000000000000000000" pitchFamily="2" charset="2"/>
              <a:buChar char="§"/>
            </a:pPr>
            <a:r>
              <a:rPr lang="en-US" b="1" dirty="0"/>
              <a:t>At the technology level</a:t>
            </a:r>
            <a:r>
              <a:rPr lang="en-US" dirty="0"/>
              <a:t>, the Green Scan score is calculated by a weighted average of the detected Green Deficiency patterns, the number of occurrences and the number of lines of code for a given technology. The Green Deficiency pattern weights can be different from one technology to another. The list of Green Deficiency patterns available in CAST Highlight is based on a subset of CAST Imaging rules for Green and derived from standards such as PCI, MITRE’s CWE, OMG’s CISQ, etc.</a:t>
            </a:r>
          </a:p>
        </p:txBody>
      </p:sp>
      <p:sp>
        <p:nvSpPr>
          <p:cNvPr id="6" name="Rectangle 5">
            <a:extLst>
              <a:ext uri="{FF2B5EF4-FFF2-40B4-BE49-F238E27FC236}">
                <a16:creationId xmlns:a16="http://schemas.microsoft.com/office/drawing/2014/main" id="{41155794-76B3-43D2-B128-73066CB50B09}"/>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Green Impact</a:t>
            </a:r>
          </a:p>
        </p:txBody>
      </p:sp>
      <p:pic>
        <p:nvPicPr>
          <p:cNvPr id="9" name="Picture 2" descr="Preview">
            <a:extLst>
              <a:ext uri="{FF2B5EF4-FFF2-40B4-BE49-F238E27FC236}">
                <a16:creationId xmlns:a16="http://schemas.microsoft.com/office/drawing/2014/main" id="{9228FC40-2B92-4E44-8EF7-96D6B3CDBF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306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9600" y="1703487"/>
            <a:ext cx="10972800" cy="923330"/>
          </a:xfrm>
          <a:prstGeom prst="rect">
            <a:avLst/>
          </a:prstGeom>
          <a:noFill/>
        </p:spPr>
        <p:txBody>
          <a:bodyPr wrap="square" rtlCol="0">
            <a:spAutoFit/>
          </a:bodyPr>
          <a:lstStyle/>
          <a:p>
            <a:pPr marL="285750" indent="-285750">
              <a:buFont typeface="Wingdings" panose="05000000000000000000" pitchFamily="2" charset="2"/>
              <a:buChar char="§"/>
            </a:pPr>
            <a:r>
              <a:rPr lang="en-US" b="1" dirty="0"/>
              <a:t>Green Survey Score</a:t>
            </a:r>
            <a:r>
              <a:rPr lang="en-US" dirty="0"/>
              <a:t>: </a:t>
            </a:r>
            <a:r>
              <a:rPr lang="en-US" sz="1800" dirty="0">
                <a:effectLst/>
                <a:latin typeface="Open Sans" panose="020B0606030504020204" pitchFamily="34" charset="0"/>
                <a:ea typeface="Calibri" panose="020F0502020204030204" pitchFamily="34" charset="0"/>
              </a:rPr>
              <a:t>At the application level, the Green Survey score is a normalized score from 0 to 100 depending on the Green Impact survey answers. Each survey answer has a specific weight that increases the score.</a:t>
            </a:r>
            <a:endParaRPr lang="en-US" dirty="0"/>
          </a:p>
        </p:txBody>
      </p:sp>
      <p:sp>
        <p:nvSpPr>
          <p:cNvPr id="6" name="Rectangle 5">
            <a:extLst>
              <a:ext uri="{FF2B5EF4-FFF2-40B4-BE49-F238E27FC236}">
                <a16:creationId xmlns:a16="http://schemas.microsoft.com/office/drawing/2014/main" id="{41155794-76B3-43D2-B128-73066CB50B09}"/>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Green Impact</a:t>
            </a:r>
          </a:p>
        </p:txBody>
      </p:sp>
      <p:pic>
        <p:nvPicPr>
          <p:cNvPr id="9" name="Picture 2" descr="Preview">
            <a:extLst>
              <a:ext uri="{FF2B5EF4-FFF2-40B4-BE49-F238E27FC236}">
                <a16:creationId xmlns:a16="http://schemas.microsoft.com/office/drawing/2014/main" id="{9228FC40-2B92-4E44-8EF7-96D6B3CDBF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C599DA-069E-17CC-70FE-42C8576EB5E5}"/>
              </a:ext>
            </a:extLst>
          </p:cNvPr>
          <p:cNvSpPr txBox="1"/>
          <p:nvPr/>
        </p:nvSpPr>
        <p:spPr>
          <a:xfrm>
            <a:off x="609600" y="3075325"/>
            <a:ext cx="4876800" cy="3477875"/>
          </a:xfrm>
          <a:prstGeom prst="rect">
            <a:avLst/>
          </a:prstGeom>
          <a:noFill/>
        </p:spPr>
        <p:txBody>
          <a:bodyPr wrap="square">
            <a:spAutoFit/>
          </a:bodyPr>
          <a:lstStyle/>
          <a:p>
            <a:r>
              <a:rPr lang="en-US" sz="1100" b="1" i="0" dirty="0">
                <a:solidFill>
                  <a:srgbClr val="555555"/>
                </a:solidFill>
                <a:effectLst/>
                <a:latin typeface="Open Sans" panose="020B0606030504020204" pitchFamily="34" charset="0"/>
              </a:rPr>
              <a:t>Does your application use any third-party Static Code Analysis tools for performance tuning?</a:t>
            </a:r>
          </a:p>
          <a:p>
            <a:endParaRPr lang="en-US" sz="1100" b="1" dirty="0">
              <a:solidFill>
                <a:srgbClr val="555555"/>
              </a:solidFill>
              <a:latin typeface="Open Sans" panose="020B0606030504020204" pitchFamily="34" charset="0"/>
            </a:endParaRPr>
          </a:p>
          <a:p>
            <a:r>
              <a:rPr lang="en-US" sz="1100" b="1" i="0" dirty="0">
                <a:solidFill>
                  <a:srgbClr val="555555"/>
                </a:solidFill>
                <a:effectLst/>
                <a:latin typeface="Open Sans" panose="020B0606030504020204" pitchFamily="34" charset="0"/>
              </a:rPr>
              <a:t>Does your application use NoSQL database?</a:t>
            </a:r>
          </a:p>
          <a:p>
            <a:endParaRPr lang="en-US" sz="1100" b="1" dirty="0">
              <a:solidFill>
                <a:srgbClr val="555555"/>
              </a:solidFill>
              <a:latin typeface="Open Sans" panose="020B0606030504020204" pitchFamily="34" charset="0"/>
            </a:endParaRPr>
          </a:p>
          <a:p>
            <a:r>
              <a:rPr lang="en-US" sz="1100" b="1" i="0" dirty="0">
                <a:solidFill>
                  <a:srgbClr val="555555"/>
                </a:solidFill>
                <a:effectLst/>
                <a:latin typeface="Open Sans" panose="020B0606030504020204" pitchFamily="34" charset="0"/>
              </a:rPr>
              <a:t>Does your application run on Linux?</a:t>
            </a:r>
          </a:p>
          <a:p>
            <a:endParaRPr lang="en-US" sz="1100" b="1" dirty="0">
              <a:solidFill>
                <a:srgbClr val="555555"/>
              </a:solidFill>
              <a:latin typeface="Open Sans" panose="020B0606030504020204" pitchFamily="34" charset="0"/>
            </a:endParaRPr>
          </a:p>
          <a:p>
            <a:r>
              <a:rPr lang="en-US" sz="1100" b="1" i="0" dirty="0">
                <a:solidFill>
                  <a:srgbClr val="555555"/>
                </a:solidFill>
                <a:effectLst/>
                <a:latin typeface="Open Sans" panose="020B0606030504020204" pitchFamily="34" charset="0"/>
              </a:rPr>
              <a:t>Which background color of the screen mostly your application use?</a:t>
            </a:r>
          </a:p>
          <a:p>
            <a:endParaRPr lang="en-US" sz="1100" b="1" dirty="0">
              <a:solidFill>
                <a:srgbClr val="555555"/>
              </a:solidFill>
              <a:latin typeface="Open Sans" panose="020B0606030504020204" pitchFamily="34" charset="0"/>
            </a:endParaRPr>
          </a:p>
          <a:p>
            <a:r>
              <a:rPr lang="en-US" sz="1100" b="1" i="0" dirty="0">
                <a:solidFill>
                  <a:srgbClr val="555555"/>
                </a:solidFill>
                <a:effectLst/>
                <a:latin typeface="Open Sans" panose="020B0606030504020204" pitchFamily="34" charset="0"/>
              </a:rPr>
              <a:t>Does the application development team use laptop or desktop computers?</a:t>
            </a:r>
          </a:p>
          <a:p>
            <a:endParaRPr lang="en-US" sz="1100" b="1" dirty="0">
              <a:solidFill>
                <a:srgbClr val="555555"/>
              </a:solidFill>
              <a:latin typeface="Open Sans" panose="020B0606030504020204" pitchFamily="34" charset="0"/>
            </a:endParaRPr>
          </a:p>
          <a:p>
            <a:r>
              <a:rPr lang="en-US" sz="1100" b="1" i="0" dirty="0">
                <a:solidFill>
                  <a:srgbClr val="555555"/>
                </a:solidFill>
                <a:effectLst/>
                <a:latin typeface="Open Sans" panose="020B0606030504020204" pitchFamily="34" charset="0"/>
              </a:rPr>
              <a:t>Does the application development team work with multiple monitor screens?</a:t>
            </a:r>
          </a:p>
          <a:p>
            <a:endParaRPr lang="en-US" sz="1100" b="1" dirty="0">
              <a:solidFill>
                <a:srgbClr val="555555"/>
              </a:solidFill>
              <a:latin typeface="Open Sans" panose="020B0606030504020204" pitchFamily="34" charset="0"/>
            </a:endParaRPr>
          </a:p>
          <a:p>
            <a:r>
              <a:rPr lang="en-US" sz="1100" b="1" i="0" dirty="0">
                <a:solidFill>
                  <a:srgbClr val="555555"/>
                </a:solidFill>
                <a:effectLst/>
                <a:latin typeface="Open Sans" panose="020B0606030504020204" pitchFamily="34" charset="0"/>
              </a:rPr>
              <a:t>What is the primary programming languages used in your application?</a:t>
            </a:r>
          </a:p>
          <a:p>
            <a:endParaRPr lang="en-US" sz="1100" b="1" dirty="0">
              <a:solidFill>
                <a:srgbClr val="555555"/>
              </a:solidFill>
              <a:latin typeface="Open Sans" panose="020B0606030504020204" pitchFamily="34" charset="0"/>
            </a:endParaRPr>
          </a:p>
          <a:p>
            <a:r>
              <a:rPr lang="en-US" sz="1100" b="1" i="0" dirty="0">
                <a:solidFill>
                  <a:srgbClr val="555555"/>
                </a:solidFill>
                <a:effectLst/>
                <a:latin typeface="Open Sans" panose="020B0606030504020204" pitchFamily="34" charset="0"/>
              </a:rPr>
              <a:t>Does your application leverage AI (Artificial Intelligence) capabilities?</a:t>
            </a:r>
            <a:endParaRPr lang="en-US" sz="1100" dirty="0"/>
          </a:p>
        </p:txBody>
      </p:sp>
      <p:sp>
        <p:nvSpPr>
          <p:cNvPr id="10" name="TextBox 9">
            <a:extLst>
              <a:ext uri="{FF2B5EF4-FFF2-40B4-BE49-F238E27FC236}">
                <a16:creationId xmlns:a16="http://schemas.microsoft.com/office/drawing/2014/main" id="{A080C1DE-84D3-FEFA-45DE-C136C51A938B}"/>
              </a:ext>
            </a:extLst>
          </p:cNvPr>
          <p:cNvSpPr txBox="1"/>
          <p:nvPr/>
        </p:nvSpPr>
        <p:spPr>
          <a:xfrm>
            <a:off x="6699308" y="3077422"/>
            <a:ext cx="4876800" cy="1954381"/>
          </a:xfrm>
          <a:prstGeom prst="rect">
            <a:avLst/>
          </a:prstGeom>
          <a:noFill/>
        </p:spPr>
        <p:txBody>
          <a:bodyPr wrap="square">
            <a:spAutoFit/>
          </a:bodyPr>
          <a:lstStyle/>
          <a:p>
            <a:r>
              <a:rPr lang="en-US" sz="1100" b="1" i="0" dirty="0">
                <a:solidFill>
                  <a:srgbClr val="555555"/>
                </a:solidFill>
                <a:effectLst/>
                <a:latin typeface="Open Sans" panose="020B0606030504020204" pitchFamily="34" charset="0"/>
              </a:rPr>
              <a:t>Does your application use dynamic code analysis tools to monitor real-time power consumption?</a:t>
            </a:r>
          </a:p>
          <a:p>
            <a:endParaRPr lang="en-US" sz="1100" b="1" dirty="0">
              <a:solidFill>
                <a:srgbClr val="555555"/>
              </a:solidFill>
              <a:latin typeface="Open Sans" panose="020B0606030504020204" pitchFamily="34" charset="0"/>
            </a:endParaRPr>
          </a:p>
          <a:p>
            <a:r>
              <a:rPr lang="en-US" sz="1100" b="1" i="0" dirty="0">
                <a:solidFill>
                  <a:srgbClr val="555555"/>
                </a:solidFill>
                <a:effectLst/>
                <a:latin typeface="Open Sans" panose="020B0606030504020204" pitchFamily="34" charset="0"/>
              </a:rPr>
              <a:t>How is your application deployed to end-users?</a:t>
            </a:r>
          </a:p>
          <a:p>
            <a:endParaRPr lang="en-US" sz="1100" b="1" dirty="0">
              <a:solidFill>
                <a:srgbClr val="555555"/>
              </a:solidFill>
              <a:latin typeface="Open Sans" panose="020B0606030504020204" pitchFamily="34" charset="0"/>
            </a:endParaRPr>
          </a:p>
          <a:p>
            <a:r>
              <a:rPr lang="en-US" sz="1100" b="1" i="0" dirty="0">
                <a:solidFill>
                  <a:srgbClr val="555555"/>
                </a:solidFill>
                <a:effectLst/>
                <a:latin typeface="Open Sans" panose="020B0606030504020204" pitchFamily="34" charset="0"/>
              </a:rPr>
              <a:t>Does your application have data purge mechanism in place?</a:t>
            </a:r>
          </a:p>
          <a:p>
            <a:endParaRPr lang="en-US" sz="1100" b="1" dirty="0">
              <a:solidFill>
                <a:srgbClr val="555555"/>
              </a:solidFill>
              <a:latin typeface="Open Sans" panose="020B0606030504020204" pitchFamily="34" charset="0"/>
            </a:endParaRPr>
          </a:p>
          <a:p>
            <a:r>
              <a:rPr lang="en-US" sz="1100" b="1" i="0" dirty="0">
                <a:solidFill>
                  <a:srgbClr val="555555"/>
                </a:solidFill>
                <a:effectLst/>
                <a:latin typeface="Open Sans" panose="020B0606030504020204" pitchFamily="34" charset="0"/>
              </a:rPr>
              <a:t>Does your application use cache policy to minimize data exchange?</a:t>
            </a:r>
          </a:p>
          <a:p>
            <a:endParaRPr lang="en-US" sz="1100" b="1" dirty="0">
              <a:solidFill>
                <a:srgbClr val="555555"/>
              </a:solidFill>
              <a:latin typeface="Open Sans" panose="020B0606030504020204" pitchFamily="34" charset="0"/>
            </a:endParaRPr>
          </a:p>
          <a:p>
            <a:r>
              <a:rPr lang="en-US" sz="1100" b="1" i="0" dirty="0">
                <a:solidFill>
                  <a:srgbClr val="555555"/>
                </a:solidFill>
                <a:effectLst/>
                <a:latin typeface="Open Sans" panose="020B0606030504020204" pitchFamily="34" charset="0"/>
              </a:rPr>
              <a:t>How many days per week does your develop team work from home in average?</a:t>
            </a:r>
            <a:endParaRPr lang="en-US" sz="1100" dirty="0"/>
          </a:p>
        </p:txBody>
      </p:sp>
    </p:spTree>
    <p:extLst>
      <p:ext uri="{BB962C8B-B14F-4D97-AF65-F5344CB8AC3E}">
        <p14:creationId xmlns:p14="http://schemas.microsoft.com/office/powerpoint/2010/main" val="1534260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66919C-7BDC-4B44-B71C-59F5C8C1A58D}"/>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Structure</a:t>
            </a:r>
          </a:p>
        </p:txBody>
      </p:sp>
      <p:pic>
        <p:nvPicPr>
          <p:cNvPr id="10" name="Picture 2" descr="Preview">
            <a:extLst>
              <a:ext uri="{FF2B5EF4-FFF2-40B4-BE49-F238E27FC236}">
                <a16:creationId xmlns:a16="http://schemas.microsoft.com/office/drawing/2014/main" id="{18EBC258-9B37-4EF4-AA01-7C026D9320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828800"/>
            <a:ext cx="8382000" cy="1938992"/>
          </a:xfrm>
          <a:prstGeom prst="rect">
            <a:avLst/>
          </a:prstGeom>
          <a:noFill/>
        </p:spPr>
        <p:txBody>
          <a:bodyPr wrap="square" rtlCol="0">
            <a:spAutoFit/>
          </a:bodyPr>
          <a:lstStyle/>
          <a:p>
            <a:pPr marL="800100" lvl="1" indent="-342900">
              <a:buFont typeface="Wingdings" panose="05000000000000000000" pitchFamily="2" charset="2"/>
              <a:buChar char="§"/>
            </a:pPr>
            <a:r>
              <a:rPr lang="en-US" sz="2400" dirty="0"/>
              <a:t>Health Factor</a:t>
            </a:r>
          </a:p>
          <a:p>
            <a:pPr marL="1257300" lvl="2" indent="-342900">
              <a:buFont typeface="Wingdings" panose="05000000000000000000" pitchFamily="2" charset="2"/>
              <a:buChar char="§"/>
            </a:pPr>
            <a:r>
              <a:rPr lang="en-US" sz="2400" dirty="0"/>
              <a:t>Quality Alarm</a:t>
            </a:r>
          </a:p>
          <a:p>
            <a:pPr marL="1714500" lvl="3" indent="-342900">
              <a:buFont typeface="Wingdings" panose="05000000000000000000" pitchFamily="2" charset="2"/>
              <a:buChar char="§"/>
            </a:pPr>
            <a:r>
              <a:rPr lang="en-US" sz="2400" dirty="0"/>
              <a:t>Code Insight</a:t>
            </a:r>
          </a:p>
          <a:p>
            <a:pPr marL="2171700" lvl="4" indent="-342900">
              <a:buFont typeface="Wingdings" panose="05000000000000000000" pitchFamily="2" charset="2"/>
              <a:buChar char="§"/>
            </a:pPr>
            <a:r>
              <a:rPr lang="en-US" sz="2400" dirty="0"/>
              <a:t>Trigger &amp; Threshold</a:t>
            </a:r>
          </a:p>
          <a:p>
            <a:pPr marL="2628900" lvl="5" indent="-342900">
              <a:buFont typeface="Wingdings" panose="05000000000000000000" pitchFamily="2" charset="2"/>
              <a:buChar char="§"/>
            </a:pPr>
            <a:r>
              <a:rPr lang="en-US" sz="2400" dirty="0"/>
              <a:t>Code Patterns</a:t>
            </a:r>
          </a:p>
        </p:txBody>
      </p:sp>
    </p:spTree>
    <p:extLst>
      <p:ext uri="{BB962C8B-B14F-4D97-AF65-F5344CB8AC3E}">
        <p14:creationId xmlns:p14="http://schemas.microsoft.com/office/powerpoint/2010/main" val="2426713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4800" y="1828801"/>
            <a:ext cx="9220200" cy="4524315"/>
          </a:xfrm>
          <a:prstGeom prst="rect">
            <a:avLst/>
          </a:prstGeom>
          <a:noFill/>
        </p:spPr>
        <p:txBody>
          <a:bodyPr wrap="square" rtlCol="0">
            <a:spAutoFit/>
          </a:bodyPr>
          <a:lstStyle/>
          <a:p>
            <a:pPr marL="800100" lvl="1" indent="-342900">
              <a:buFont typeface="Wingdings" panose="05000000000000000000" pitchFamily="2" charset="2"/>
              <a:buChar char="§"/>
            </a:pPr>
            <a:r>
              <a:rPr lang="en-US" sz="2400" b="1" dirty="0"/>
              <a:t>Definition</a:t>
            </a:r>
            <a:br>
              <a:rPr lang="en-US" sz="2400" b="1" dirty="0"/>
            </a:br>
            <a:r>
              <a:rPr lang="en-US" dirty="0"/>
              <a:t>The ROAR (Ranking Of Application Risks) index is a composite metric (from 0 to 100) that takes into account the three main Highlight health factors (Software Resiliency, Agility and Elegance) with a weighted average formula, balanced with the Business Impact of the application.</a:t>
            </a:r>
          </a:p>
          <a:p>
            <a:pPr marL="800100" lvl="1" indent="-342900">
              <a:buFont typeface="Wingdings" panose="05000000000000000000" pitchFamily="2" charset="2"/>
              <a:buChar char="§"/>
            </a:pPr>
            <a:endParaRPr lang="en-US" dirty="0"/>
          </a:p>
          <a:p>
            <a:pPr marL="800100" lvl="1" indent="-342900">
              <a:buFont typeface="Wingdings" panose="05000000000000000000" pitchFamily="2" charset="2"/>
              <a:buChar char="§"/>
            </a:pPr>
            <a:r>
              <a:rPr lang="en-US" sz="2400" b="1" dirty="0"/>
              <a:t>Formula</a:t>
            </a:r>
            <a:br>
              <a:rPr lang="en-US" sz="2400" dirty="0"/>
            </a:br>
            <a:r>
              <a:rPr lang="en-US" dirty="0"/>
              <a:t>ROAR = ((100 – SR) * 7) + ((100 – SE) * 2) + ((100 – SA) * 1) / 10 * BI</a:t>
            </a:r>
          </a:p>
          <a:p>
            <a:pPr marL="800100" lvl="1" indent="-342900">
              <a:buFont typeface="Wingdings" panose="05000000000000000000" pitchFamily="2" charset="2"/>
              <a:buChar char="§"/>
            </a:pPr>
            <a:endParaRPr lang="en-US" dirty="0"/>
          </a:p>
          <a:p>
            <a:pPr marL="800100" lvl="1" indent="-342900">
              <a:buFont typeface="Wingdings" panose="05000000000000000000" pitchFamily="2" charset="2"/>
              <a:buChar char="§"/>
            </a:pPr>
            <a:r>
              <a:rPr lang="en-US" sz="2400" b="1" dirty="0"/>
              <a:t>Score Interpretation</a:t>
            </a:r>
          </a:p>
          <a:p>
            <a:pPr marL="1257300" lvl="2" indent="-342900">
              <a:buFont typeface="Wingdings" panose="05000000000000000000" pitchFamily="2" charset="2"/>
              <a:buChar char="§"/>
            </a:pPr>
            <a:r>
              <a:rPr lang="en-US" dirty="0"/>
              <a:t>A high value means that the application is important to the business and presents a high level of risk (from a code quality standpoint) in the same time. Urgent to investigate.</a:t>
            </a:r>
          </a:p>
          <a:p>
            <a:pPr marL="1257300" lvl="2" indent="-342900">
              <a:buFont typeface="Wingdings" panose="05000000000000000000" pitchFamily="2" charset="2"/>
              <a:buChar char="§"/>
            </a:pPr>
            <a:r>
              <a:rPr lang="en-US" dirty="0"/>
              <a:t>A low value means that the application is not very important to the business and presents relatively acceptable level of code quality. Investigation is low priority.</a:t>
            </a:r>
          </a:p>
        </p:txBody>
      </p:sp>
      <p:sp>
        <p:nvSpPr>
          <p:cNvPr id="6" name="Rectangle 5">
            <a:extLst>
              <a:ext uri="{FF2B5EF4-FFF2-40B4-BE49-F238E27FC236}">
                <a16:creationId xmlns:a16="http://schemas.microsoft.com/office/drawing/2014/main" id="{41155794-76B3-43D2-B128-73066CB50B09}"/>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ROAR Index</a:t>
            </a:r>
          </a:p>
        </p:txBody>
      </p:sp>
      <p:pic>
        <p:nvPicPr>
          <p:cNvPr id="9" name="Picture 2" descr="Preview">
            <a:extLst>
              <a:ext uri="{FF2B5EF4-FFF2-40B4-BE49-F238E27FC236}">
                <a16:creationId xmlns:a16="http://schemas.microsoft.com/office/drawing/2014/main" id="{9228FC40-2B92-4E44-8EF7-96D6B3CDBF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293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6200" y="1905000"/>
            <a:ext cx="9067800" cy="2554545"/>
          </a:xfrm>
          <a:prstGeom prst="rect">
            <a:avLst/>
          </a:prstGeom>
          <a:noFill/>
        </p:spPr>
        <p:txBody>
          <a:bodyPr wrap="square" rtlCol="0">
            <a:spAutoFit/>
          </a:bodyPr>
          <a:lstStyle/>
          <a:p>
            <a:pPr marL="800100" lvl="1" indent="-342900">
              <a:buFont typeface="Wingdings" panose="05000000000000000000" pitchFamily="2" charset="2"/>
              <a:buChar char="§"/>
            </a:pPr>
            <a:r>
              <a:rPr lang="en-US" sz="2400" dirty="0"/>
              <a:t>Back-Fired Function Point (BFP) estimates the number of function points of an application</a:t>
            </a:r>
          </a:p>
          <a:p>
            <a:pPr marL="800100" lvl="1" indent="-342900">
              <a:buFont typeface="Wingdings" panose="05000000000000000000" pitchFamily="2" charset="2"/>
              <a:buChar char="§"/>
            </a:pPr>
            <a:r>
              <a:rPr lang="en-US" sz="2400" dirty="0"/>
              <a:t>This code-derived metric is based on the lines of code, weighted by an abacus for a given technology</a:t>
            </a:r>
          </a:p>
          <a:p>
            <a:pPr marL="800100" lvl="1" indent="-342900">
              <a:buFont typeface="Wingdings" panose="05000000000000000000" pitchFamily="2" charset="2"/>
              <a:buChar char="§"/>
            </a:pPr>
            <a:r>
              <a:rPr lang="en-US" sz="2400" dirty="0"/>
              <a:t>The abacus is taken from QSM (Quantitative Software Management)</a:t>
            </a:r>
          </a:p>
          <a:p>
            <a:pPr lvl="1"/>
            <a:r>
              <a:rPr lang="en-US" sz="1600" dirty="0"/>
              <a:t>        http://www.qsm.com/resources/function-point-languages-table</a:t>
            </a:r>
          </a:p>
        </p:txBody>
      </p:sp>
      <p:sp>
        <p:nvSpPr>
          <p:cNvPr id="6" name="Rectangle 5">
            <a:extLst>
              <a:ext uri="{FF2B5EF4-FFF2-40B4-BE49-F238E27FC236}">
                <a16:creationId xmlns:a16="http://schemas.microsoft.com/office/drawing/2014/main" id="{CF344140-1E7F-4D7D-9AEB-FC7AC2939385}"/>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Back-Fired Function Points</a:t>
            </a:r>
          </a:p>
        </p:txBody>
      </p:sp>
      <p:pic>
        <p:nvPicPr>
          <p:cNvPr id="9" name="Picture 2" descr="Preview">
            <a:extLst>
              <a:ext uri="{FF2B5EF4-FFF2-40B4-BE49-F238E27FC236}">
                <a16:creationId xmlns:a16="http://schemas.microsoft.com/office/drawing/2014/main" id="{AD7B235E-2F90-4C34-A794-C437825A34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152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 b="3679"/>
          <a:stretch/>
        </p:blipFill>
        <p:spPr>
          <a:xfrm>
            <a:off x="1752600" y="1828058"/>
            <a:ext cx="5486400" cy="2972543"/>
          </a:xfrm>
          <a:prstGeom prst="rect">
            <a:avLst/>
          </a:prstGeom>
        </p:spPr>
      </p:pic>
      <p:sp>
        <p:nvSpPr>
          <p:cNvPr id="4" name="Rectangle 3"/>
          <p:cNvSpPr/>
          <p:nvPr/>
        </p:nvSpPr>
        <p:spPr>
          <a:xfrm>
            <a:off x="1752600" y="5054025"/>
            <a:ext cx="1981200" cy="228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52600" y="6038791"/>
            <a:ext cx="1981200" cy="228600"/>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33800" y="4983660"/>
            <a:ext cx="6359498" cy="584775"/>
          </a:xfrm>
          <a:prstGeom prst="rect">
            <a:avLst/>
          </a:prstGeom>
          <a:noFill/>
        </p:spPr>
        <p:txBody>
          <a:bodyPr wrap="none" rtlCol="0">
            <a:spAutoFit/>
          </a:bodyPr>
          <a:lstStyle/>
          <a:p>
            <a:r>
              <a:rPr lang="en-US" b="1" dirty="0"/>
              <a:t>Actual Maintenance Effort (in FTE)</a:t>
            </a:r>
          </a:p>
          <a:p>
            <a:r>
              <a:rPr lang="en-US" sz="1400" dirty="0"/>
              <a:t>= (% of Development Effort spent on Maintenance) * (total FTE that worked on code)</a:t>
            </a:r>
          </a:p>
        </p:txBody>
      </p:sp>
      <p:sp>
        <p:nvSpPr>
          <p:cNvPr id="10" name="TextBox 9"/>
          <p:cNvSpPr txBox="1"/>
          <p:nvPr/>
        </p:nvSpPr>
        <p:spPr>
          <a:xfrm>
            <a:off x="3733800" y="5968426"/>
            <a:ext cx="6781800" cy="800219"/>
          </a:xfrm>
          <a:prstGeom prst="rect">
            <a:avLst/>
          </a:prstGeom>
          <a:noFill/>
        </p:spPr>
        <p:txBody>
          <a:bodyPr wrap="square" rtlCol="0">
            <a:spAutoFit/>
          </a:bodyPr>
          <a:lstStyle/>
          <a:p>
            <a:r>
              <a:rPr lang="en-US" b="1" dirty="0"/>
              <a:t>Estimated Maintenance Effort (in FTE)</a:t>
            </a:r>
          </a:p>
          <a:p>
            <a:r>
              <a:rPr lang="en-US" sz="1400" dirty="0"/>
              <a:t>Computed by Highlight using COCOMO II model</a:t>
            </a:r>
          </a:p>
          <a:p>
            <a:r>
              <a:rPr lang="en-US" sz="1400" dirty="0"/>
              <a:t>Number of FTE to maintain the application in good conditions</a:t>
            </a:r>
          </a:p>
        </p:txBody>
      </p:sp>
      <p:pic>
        <p:nvPicPr>
          <p:cNvPr id="6" name="Picture 5"/>
          <p:cNvPicPr>
            <a:picLocks noChangeAspect="1"/>
          </p:cNvPicPr>
          <p:nvPr/>
        </p:nvPicPr>
        <p:blipFill rotWithShape="1">
          <a:blip r:embed="rId3"/>
          <a:srcRect l="32917" t="20741" r="53333" b="55556"/>
          <a:stretch/>
        </p:blipFill>
        <p:spPr>
          <a:xfrm>
            <a:off x="7239000" y="1828057"/>
            <a:ext cx="2514600" cy="2438400"/>
          </a:xfrm>
          <a:prstGeom prst="rect">
            <a:avLst/>
          </a:prstGeom>
        </p:spPr>
      </p:pic>
      <p:sp>
        <p:nvSpPr>
          <p:cNvPr id="12" name="Rectangle 11">
            <a:extLst>
              <a:ext uri="{FF2B5EF4-FFF2-40B4-BE49-F238E27FC236}">
                <a16:creationId xmlns:a16="http://schemas.microsoft.com/office/drawing/2014/main" id="{649E3F58-78B7-4C0B-9258-5D0B7D01F434}"/>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Maintenance Estimates</a:t>
            </a:r>
          </a:p>
        </p:txBody>
      </p:sp>
      <p:pic>
        <p:nvPicPr>
          <p:cNvPr id="13" name="Picture 2" descr="Preview">
            <a:extLst>
              <a:ext uri="{FF2B5EF4-FFF2-40B4-BE49-F238E27FC236}">
                <a16:creationId xmlns:a16="http://schemas.microsoft.com/office/drawing/2014/main" id="{2844100F-B069-40A1-8D3E-BA443A15BD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2514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1981200"/>
            <a:ext cx="9296400" cy="3724096"/>
          </a:xfrm>
          <a:prstGeom prst="rect">
            <a:avLst/>
          </a:prstGeom>
          <a:noFill/>
        </p:spPr>
        <p:txBody>
          <a:bodyPr wrap="square" rtlCol="0">
            <a:spAutoFit/>
          </a:bodyPr>
          <a:lstStyle/>
          <a:p>
            <a:pPr marL="800100" lvl="1" indent="-342900">
              <a:buFont typeface="Wingdings" panose="05000000000000000000" pitchFamily="2" charset="2"/>
              <a:buChar char="§"/>
            </a:pPr>
            <a:r>
              <a:rPr lang="en-US" sz="2400" dirty="0"/>
              <a:t>Based on COCOMO II model</a:t>
            </a:r>
          </a:p>
          <a:p>
            <a:pPr marL="1257300" lvl="2" indent="-342900">
              <a:buFont typeface="Wingdings" panose="05000000000000000000" pitchFamily="2" charset="2"/>
              <a:buChar char="§"/>
            </a:pPr>
            <a:r>
              <a:rPr lang="en-US" sz="2000" dirty="0"/>
              <a:t>Constructive Cost Model, developed by M. Boehm (revised in 1995)</a:t>
            </a:r>
          </a:p>
          <a:p>
            <a:pPr marL="1257300" lvl="2" indent="-342900">
              <a:buFont typeface="Wingdings" panose="05000000000000000000" pitchFamily="2" charset="2"/>
              <a:buChar char="§"/>
            </a:pPr>
            <a:r>
              <a:rPr lang="en-US" sz="2000" dirty="0"/>
              <a:t>31 parameters required to compute an estimate of Software Maintenance efforts, expressed in FTE</a:t>
            </a:r>
          </a:p>
          <a:p>
            <a:pPr lvl="2"/>
            <a:endParaRPr lang="en-US" sz="2000" dirty="0"/>
          </a:p>
          <a:p>
            <a:pPr marL="800100" lvl="1" indent="-342900">
              <a:buFont typeface="Wingdings" panose="05000000000000000000" pitchFamily="2" charset="2"/>
              <a:buChar char="§"/>
            </a:pPr>
            <a:r>
              <a:rPr lang="en-US" sz="2400" dirty="0"/>
              <a:t>11 of these parameters are collected with Highlight through:</a:t>
            </a:r>
          </a:p>
          <a:p>
            <a:pPr marL="1257300" lvl="2" indent="-342900">
              <a:buFont typeface="Wingdings" panose="05000000000000000000" pitchFamily="2" charset="2"/>
              <a:buChar char="§"/>
            </a:pPr>
            <a:r>
              <a:rPr lang="en-US" sz="2000" dirty="0"/>
              <a:t>Code analysis</a:t>
            </a:r>
          </a:p>
          <a:p>
            <a:pPr marL="1257300" lvl="2" indent="-342900">
              <a:buFont typeface="Wingdings" panose="05000000000000000000" pitchFamily="2" charset="2"/>
              <a:buChar char="§"/>
            </a:pPr>
            <a:r>
              <a:rPr lang="en-US" sz="2000" dirty="0"/>
              <a:t>Application Owner Surveys</a:t>
            </a:r>
          </a:p>
          <a:p>
            <a:pPr marL="1257300" lvl="2" indent="-342900">
              <a:buFont typeface="Wingdings" panose="05000000000000000000" pitchFamily="2" charset="2"/>
              <a:buChar char="§"/>
            </a:pPr>
            <a:endParaRPr lang="en-US" sz="2000" dirty="0"/>
          </a:p>
          <a:p>
            <a:pPr marL="800100" lvl="1" indent="-342900">
              <a:buFont typeface="Wingdings" panose="05000000000000000000" pitchFamily="2" charset="2"/>
              <a:buChar char="§"/>
            </a:pPr>
            <a:r>
              <a:rPr lang="en-US" sz="2400" dirty="0"/>
              <a:t>Other parameters use the nominal value proposed by COCOMO</a:t>
            </a:r>
          </a:p>
          <a:p>
            <a:pPr marL="1714500" lvl="3" indent="-342900">
              <a:buFont typeface="Wingdings" panose="05000000000000000000" pitchFamily="2" charset="2"/>
              <a:buChar char="§"/>
            </a:pPr>
            <a:endParaRPr lang="en-US" sz="2400" dirty="0"/>
          </a:p>
        </p:txBody>
      </p:sp>
      <p:sp>
        <p:nvSpPr>
          <p:cNvPr id="9" name="Rectangle 8">
            <a:extLst>
              <a:ext uri="{FF2B5EF4-FFF2-40B4-BE49-F238E27FC236}">
                <a16:creationId xmlns:a16="http://schemas.microsoft.com/office/drawing/2014/main" id="{6A334DF4-B540-4206-A2AC-B6A94E7DB52D}"/>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Maintenance Estimates</a:t>
            </a:r>
          </a:p>
        </p:txBody>
      </p:sp>
      <p:pic>
        <p:nvPicPr>
          <p:cNvPr id="10" name="Picture 2" descr="Preview">
            <a:extLst>
              <a:ext uri="{FF2B5EF4-FFF2-40B4-BE49-F238E27FC236}">
                <a16:creationId xmlns:a16="http://schemas.microsoft.com/office/drawing/2014/main" id="{2C1BD857-D32E-46E3-9C8D-62DA4F7CEE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972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05000" y="1905000"/>
            <a:ext cx="8610600" cy="4678204"/>
          </a:xfrm>
          <a:prstGeom prst="rect">
            <a:avLst/>
          </a:prstGeom>
          <a:noFill/>
        </p:spPr>
        <p:txBody>
          <a:bodyPr wrap="square" rtlCol="0">
            <a:spAutoFit/>
          </a:bodyPr>
          <a:lstStyle/>
          <a:p>
            <a:pPr marL="800100" lvl="1" indent="-342900">
              <a:buFont typeface="Wingdings" panose="05000000000000000000" pitchFamily="2" charset="2"/>
              <a:buChar char="§"/>
            </a:pPr>
            <a:r>
              <a:rPr lang="en-US" sz="2000" dirty="0"/>
              <a:t>COCOMO drivers from Highlight</a:t>
            </a:r>
          </a:p>
          <a:p>
            <a:pPr marL="800100" lvl="1" indent="-342900">
              <a:buFont typeface="Wingdings" panose="05000000000000000000" pitchFamily="2" charset="2"/>
              <a:buChar char="§"/>
            </a:pPr>
            <a:endParaRPr lang="en-US" sz="2000" dirty="0"/>
          </a:p>
          <a:p>
            <a:pPr marL="800100" lvl="1" indent="-342900">
              <a:buFont typeface="Wingdings" panose="05000000000000000000" pitchFamily="2" charset="2"/>
              <a:buChar char="§"/>
            </a:pPr>
            <a:r>
              <a:rPr lang="en-US" dirty="0">
                <a:solidFill>
                  <a:srgbClr val="FFC000"/>
                </a:solidFill>
              </a:rPr>
              <a:t>[Code Analysis] </a:t>
            </a:r>
            <a:r>
              <a:rPr lang="en-US" dirty="0"/>
              <a:t>Code Base Size</a:t>
            </a:r>
            <a:endParaRPr lang="en-US" dirty="0">
              <a:solidFill>
                <a:srgbClr val="FFC000"/>
              </a:solidFill>
            </a:endParaRPr>
          </a:p>
          <a:p>
            <a:pPr marL="800100" lvl="1" indent="-342900">
              <a:buFont typeface="Wingdings" panose="05000000000000000000" pitchFamily="2" charset="2"/>
              <a:buChar char="§"/>
            </a:pPr>
            <a:r>
              <a:rPr lang="en-US" dirty="0">
                <a:solidFill>
                  <a:srgbClr val="FFC000"/>
                </a:solidFill>
              </a:rPr>
              <a:t>[Code Analysis] </a:t>
            </a:r>
            <a:r>
              <a:rPr lang="en-US" dirty="0"/>
              <a:t>Software Agility</a:t>
            </a:r>
          </a:p>
          <a:p>
            <a:pPr marL="800100" lvl="1" indent="-342900">
              <a:buFont typeface="Wingdings" panose="05000000000000000000" pitchFamily="2" charset="2"/>
              <a:buChar char="§"/>
            </a:pPr>
            <a:r>
              <a:rPr lang="en-US" dirty="0">
                <a:solidFill>
                  <a:srgbClr val="FFC000"/>
                </a:solidFill>
              </a:rPr>
              <a:t>[Code Analysis] </a:t>
            </a:r>
            <a:r>
              <a:rPr lang="en-US" dirty="0"/>
              <a:t>Software Elegance</a:t>
            </a:r>
          </a:p>
          <a:p>
            <a:pPr marL="800100" lvl="1" indent="-342900">
              <a:buFont typeface="Wingdings" panose="05000000000000000000" pitchFamily="2" charset="2"/>
              <a:buChar char="§"/>
            </a:pPr>
            <a:endParaRPr lang="en-US" dirty="0">
              <a:solidFill>
                <a:srgbClr val="FFC000"/>
              </a:solidFill>
            </a:endParaRPr>
          </a:p>
          <a:p>
            <a:pPr marL="800100" lvl="1" indent="-342900">
              <a:buFont typeface="Wingdings" panose="05000000000000000000" pitchFamily="2" charset="2"/>
              <a:buChar char="§"/>
            </a:pPr>
            <a:r>
              <a:rPr lang="en-US" dirty="0">
                <a:solidFill>
                  <a:srgbClr val="37C995"/>
                </a:solidFill>
              </a:rPr>
              <a:t>[Application Properties] </a:t>
            </a:r>
            <a:r>
              <a:rPr lang="en-US" dirty="0"/>
              <a:t>Application Type</a:t>
            </a:r>
            <a:endParaRPr lang="en-US" dirty="0">
              <a:solidFill>
                <a:srgbClr val="0070C0"/>
              </a:solidFill>
            </a:endParaRPr>
          </a:p>
          <a:p>
            <a:pPr marL="800100" lvl="1" indent="-342900">
              <a:buFont typeface="Wingdings" panose="05000000000000000000" pitchFamily="2" charset="2"/>
              <a:buChar char="§"/>
            </a:pPr>
            <a:r>
              <a:rPr lang="en-US" dirty="0">
                <a:solidFill>
                  <a:srgbClr val="0070C0"/>
                </a:solidFill>
              </a:rPr>
              <a:t>[Business Impact survey] </a:t>
            </a:r>
            <a:r>
              <a:rPr lang="en-US" dirty="0"/>
              <a:t>Application failure leads to disruption</a:t>
            </a:r>
          </a:p>
          <a:p>
            <a:pPr marL="800100" lvl="1" indent="-342900">
              <a:buFont typeface="Wingdings" panose="05000000000000000000" pitchFamily="2" charset="2"/>
              <a:buChar char="§"/>
            </a:pPr>
            <a:r>
              <a:rPr lang="en-US" dirty="0">
                <a:solidFill>
                  <a:srgbClr val="0070C0"/>
                </a:solidFill>
              </a:rPr>
              <a:t>[Business Impact survey] </a:t>
            </a:r>
            <a:r>
              <a:rPr lang="en-US" dirty="0"/>
              <a:t>Application failure leads to revenue loss</a:t>
            </a:r>
          </a:p>
          <a:p>
            <a:pPr marL="800100" lvl="1" indent="-342900">
              <a:buFont typeface="Wingdings" panose="05000000000000000000" pitchFamily="2" charset="2"/>
              <a:buChar char="§"/>
            </a:pPr>
            <a:r>
              <a:rPr lang="en-US" dirty="0">
                <a:solidFill>
                  <a:srgbClr val="0070C0"/>
                </a:solidFill>
              </a:rPr>
              <a:t>[Business Impact survey] </a:t>
            </a:r>
            <a:r>
              <a:rPr lang="en-US" dirty="0"/>
              <a:t>Application failure impacts company’s image</a:t>
            </a:r>
          </a:p>
          <a:p>
            <a:pPr marL="800100" lvl="1" indent="-342900">
              <a:buFont typeface="Wingdings" panose="05000000000000000000" pitchFamily="2" charset="2"/>
              <a:buChar char="§"/>
            </a:pPr>
            <a:r>
              <a:rPr lang="en-US" dirty="0">
                <a:solidFill>
                  <a:srgbClr val="0070C0"/>
                </a:solidFill>
              </a:rPr>
              <a:t>[Business Impact survey] </a:t>
            </a:r>
            <a:r>
              <a:rPr lang="en-US" dirty="0"/>
              <a:t>Application failure impacts customer confidence</a:t>
            </a:r>
          </a:p>
          <a:p>
            <a:pPr marL="800100" lvl="1" indent="-342900">
              <a:buFont typeface="Wingdings" panose="05000000000000000000" pitchFamily="2" charset="2"/>
              <a:buChar char="§"/>
            </a:pPr>
            <a:r>
              <a:rPr lang="en-US" dirty="0">
                <a:solidFill>
                  <a:srgbClr val="E46C0A"/>
                </a:solidFill>
              </a:rPr>
              <a:t>[Software Maintenance survey] </a:t>
            </a:r>
            <a:r>
              <a:rPr lang="en-US" dirty="0" err="1"/>
              <a:t>CMMi</a:t>
            </a:r>
            <a:r>
              <a:rPr lang="en-US" dirty="0"/>
              <a:t> level</a:t>
            </a:r>
            <a:endParaRPr lang="en-US" dirty="0">
              <a:solidFill>
                <a:schemeClr val="accent6">
                  <a:lumMod val="75000"/>
                </a:schemeClr>
              </a:solidFill>
            </a:endParaRPr>
          </a:p>
          <a:p>
            <a:pPr marL="800100" lvl="1" indent="-342900">
              <a:buFont typeface="Wingdings" panose="05000000000000000000" pitchFamily="2" charset="2"/>
              <a:buChar char="§"/>
            </a:pPr>
            <a:r>
              <a:rPr lang="en-US" dirty="0">
                <a:solidFill>
                  <a:srgbClr val="E46C0A"/>
                </a:solidFill>
              </a:rPr>
              <a:t>[Software Maintenance survey] </a:t>
            </a:r>
            <a:r>
              <a:rPr lang="en-US" dirty="0"/>
              <a:t>Development Team’s skill level</a:t>
            </a:r>
          </a:p>
          <a:p>
            <a:pPr marL="800100" lvl="1" indent="-342900">
              <a:buFont typeface="Wingdings" panose="05000000000000000000" pitchFamily="2" charset="2"/>
              <a:buChar char="§"/>
            </a:pPr>
            <a:r>
              <a:rPr lang="en-US" dirty="0">
                <a:solidFill>
                  <a:srgbClr val="E46C0A"/>
                </a:solidFill>
              </a:rPr>
              <a:t>[Software Maintenance survey] </a:t>
            </a:r>
            <a:r>
              <a:rPr lang="en-US" dirty="0"/>
              <a:t>Annual staff turnover</a:t>
            </a:r>
          </a:p>
          <a:p>
            <a:pPr marL="800100" lvl="1" indent="-342900">
              <a:buFont typeface="Wingdings" panose="05000000000000000000" pitchFamily="2" charset="2"/>
              <a:buChar char="§"/>
            </a:pPr>
            <a:r>
              <a:rPr lang="en-US" dirty="0">
                <a:solidFill>
                  <a:srgbClr val="E46C0A"/>
                </a:solidFill>
              </a:rPr>
              <a:t>[Software Maintenance survey] </a:t>
            </a:r>
            <a:r>
              <a:rPr lang="en-US" dirty="0"/>
              <a:t>Maintenance Change Factor – </a:t>
            </a:r>
            <a:r>
              <a:rPr lang="en-US" dirty="0">
                <a:solidFill>
                  <a:schemeClr val="bg1">
                    <a:lumMod val="50000"/>
                  </a:schemeClr>
                </a:solidFill>
              </a:rPr>
              <a:t>Default: 15%</a:t>
            </a:r>
          </a:p>
          <a:p>
            <a:pPr marL="1714500" lvl="3" indent="-342900">
              <a:buFont typeface="Wingdings" panose="05000000000000000000" pitchFamily="2" charset="2"/>
              <a:buChar char="§"/>
            </a:pPr>
            <a:endParaRPr lang="en-US" sz="2400" dirty="0"/>
          </a:p>
        </p:txBody>
      </p:sp>
      <p:pic>
        <p:nvPicPr>
          <p:cNvPr id="6" name="Picture 6"/>
          <p:cNvPicPr>
            <a:picLocks noChangeAspect="1"/>
          </p:cNvPicPr>
          <p:nvPr/>
        </p:nvPicPr>
        <p:blipFill>
          <a:blip r:embed="rId2"/>
          <a:stretch>
            <a:fillRect/>
          </a:stretch>
        </p:blipFill>
        <p:spPr>
          <a:xfrm>
            <a:off x="1276350" y="4419600"/>
            <a:ext cx="1117852" cy="1066800"/>
          </a:xfrm>
          <a:prstGeom prst="rect">
            <a:avLst/>
          </a:prstGeom>
        </p:spPr>
      </p:pic>
      <p:pic>
        <p:nvPicPr>
          <p:cNvPr id="10" name="Picture 6"/>
          <p:cNvPicPr>
            <a:picLocks noChangeAspect="1"/>
          </p:cNvPicPr>
          <p:nvPr/>
        </p:nvPicPr>
        <p:blipFill>
          <a:blip r:embed="rId3"/>
          <a:stretch>
            <a:fillRect/>
          </a:stretch>
        </p:blipFill>
        <p:spPr>
          <a:xfrm>
            <a:off x="1295400" y="2437815"/>
            <a:ext cx="1098802" cy="1162084"/>
          </a:xfrm>
          <a:prstGeom prst="rect">
            <a:avLst/>
          </a:prstGeom>
        </p:spPr>
      </p:pic>
      <p:sp>
        <p:nvSpPr>
          <p:cNvPr id="2" name="Accolade ouvrante 1"/>
          <p:cNvSpPr/>
          <p:nvPr/>
        </p:nvSpPr>
        <p:spPr>
          <a:xfrm>
            <a:off x="2133600" y="2362200"/>
            <a:ext cx="304800" cy="1221062"/>
          </a:xfrm>
          <a:prstGeom prst="leftBrace">
            <a:avLst>
              <a:gd name="adj1" fmla="val 8333"/>
              <a:gd name="adj2" fmla="val 503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Accolade ouvrante 11"/>
          <p:cNvSpPr/>
          <p:nvPr/>
        </p:nvSpPr>
        <p:spPr>
          <a:xfrm>
            <a:off x="2133600" y="3675514"/>
            <a:ext cx="304800" cy="2420486"/>
          </a:xfrm>
          <a:prstGeom prst="leftBrace">
            <a:avLst>
              <a:gd name="adj1" fmla="val 8333"/>
              <a:gd name="adj2" fmla="val 503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Rectangle 12">
            <a:extLst>
              <a:ext uri="{FF2B5EF4-FFF2-40B4-BE49-F238E27FC236}">
                <a16:creationId xmlns:a16="http://schemas.microsoft.com/office/drawing/2014/main" id="{C7163E75-473A-4973-8F23-3A24D190BB22}"/>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Maintenance Estimates</a:t>
            </a:r>
          </a:p>
        </p:txBody>
      </p:sp>
      <p:pic>
        <p:nvPicPr>
          <p:cNvPr id="14" name="Picture 2" descr="Preview">
            <a:extLst>
              <a:ext uri="{FF2B5EF4-FFF2-40B4-BE49-F238E27FC236}">
                <a16:creationId xmlns:a16="http://schemas.microsoft.com/office/drawing/2014/main" id="{455D714E-4325-4A1C-B334-F37D2E31C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580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5334" r="25984" b="18889"/>
          <a:stretch/>
        </p:blipFill>
        <p:spPr>
          <a:xfrm>
            <a:off x="1904108" y="2104239"/>
            <a:ext cx="8383784" cy="4191000"/>
          </a:xfrm>
          <a:prstGeom prst="rect">
            <a:avLst/>
          </a:prstGeom>
        </p:spPr>
      </p:pic>
      <p:pic>
        <p:nvPicPr>
          <p:cNvPr id="6" name="Picture 5"/>
          <p:cNvPicPr>
            <a:picLocks noChangeAspect="1"/>
          </p:cNvPicPr>
          <p:nvPr/>
        </p:nvPicPr>
        <p:blipFill rotWithShape="1">
          <a:blip r:embed="rId3"/>
          <a:srcRect l="32917" t="20741" r="53333" b="55556"/>
          <a:stretch/>
        </p:blipFill>
        <p:spPr>
          <a:xfrm>
            <a:off x="7739954" y="4114800"/>
            <a:ext cx="2514600" cy="2438400"/>
          </a:xfrm>
          <a:prstGeom prst="rect">
            <a:avLst/>
          </a:prstGeom>
        </p:spPr>
      </p:pic>
      <p:sp>
        <p:nvSpPr>
          <p:cNvPr id="9" name="Rectangle 8">
            <a:extLst>
              <a:ext uri="{FF2B5EF4-FFF2-40B4-BE49-F238E27FC236}">
                <a16:creationId xmlns:a16="http://schemas.microsoft.com/office/drawing/2014/main" id="{F8B292C9-C529-4EAD-A0C5-071DD3E824FC}"/>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Maintenance Estimates</a:t>
            </a:r>
          </a:p>
        </p:txBody>
      </p:sp>
      <p:pic>
        <p:nvPicPr>
          <p:cNvPr id="10" name="Picture 2" descr="Preview">
            <a:extLst>
              <a:ext uri="{FF2B5EF4-FFF2-40B4-BE49-F238E27FC236}">
                <a16:creationId xmlns:a16="http://schemas.microsoft.com/office/drawing/2014/main" id="{A8DAE6BC-F74A-41CC-A467-6786355F60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843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429624"/>
            <a:ext cx="12192000" cy="14283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dirty="0">
                <a:solidFill>
                  <a:schemeClr val="bg1">
                    <a:lumMod val="50000"/>
                  </a:schemeClr>
                </a:solidFill>
              </a:rPr>
              <a:t>Technical Debt represents th</a:t>
            </a:r>
            <a:r>
              <a:rPr lang="en-US" b="1" dirty="0">
                <a:solidFill>
                  <a:schemeClr val="bg1">
                    <a:lumMod val="50000"/>
                  </a:schemeClr>
                </a:solidFill>
              </a:rPr>
              <a:t>e effort required to fix software health issues that remain in a code base.</a:t>
            </a:r>
            <a:r>
              <a:rPr lang="en-US" dirty="0">
                <a:solidFill>
                  <a:schemeClr val="bg1">
                    <a:lumMod val="50000"/>
                  </a:schemeClr>
                </a:solidFill>
              </a:rPr>
              <a:t> </a:t>
            </a:r>
            <a:endParaRPr lang="en-US" sz="2400" dirty="0">
              <a:solidFill>
                <a:schemeClr val="bg1">
                  <a:lumMod val="50000"/>
                </a:schemeClr>
              </a:solidFill>
            </a:endParaRPr>
          </a:p>
        </p:txBody>
      </p:sp>
      <p:sp>
        <p:nvSpPr>
          <p:cNvPr id="9" name="Rectangle 8">
            <a:extLst>
              <a:ext uri="{FF2B5EF4-FFF2-40B4-BE49-F238E27FC236}">
                <a16:creationId xmlns:a16="http://schemas.microsoft.com/office/drawing/2014/main" id="{C40C8D32-E22A-4BF4-92EF-EF807087344E}"/>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Technical Debt Estimates</a:t>
            </a:r>
          </a:p>
        </p:txBody>
      </p:sp>
      <p:pic>
        <p:nvPicPr>
          <p:cNvPr id="10" name="Picture 2" descr="Preview">
            <a:extLst>
              <a:ext uri="{FF2B5EF4-FFF2-40B4-BE49-F238E27FC236}">
                <a16:creationId xmlns:a16="http://schemas.microsoft.com/office/drawing/2014/main" id="{7C9643BD-BAAD-4A6D-85F0-0FCEA2890E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B121D59-990E-4A47-A40F-7479BE842274}"/>
              </a:ext>
            </a:extLst>
          </p:cNvPr>
          <p:cNvPicPr>
            <a:picLocks noChangeAspect="1"/>
          </p:cNvPicPr>
          <p:nvPr/>
        </p:nvPicPr>
        <p:blipFill rotWithShape="1">
          <a:blip r:embed="rId3"/>
          <a:srcRect b="7160"/>
          <a:stretch/>
        </p:blipFill>
        <p:spPr>
          <a:xfrm>
            <a:off x="2667000" y="1686112"/>
            <a:ext cx="6858000" cy="3581400"/>
          </a:xfrm>
          <a:prstGeom prst="rect">
            <a:avLst/>
          </a:prstGeom>
        </p:spPr>
      </p:pic>
    </p:spTree>
    <p:extLst>
      <p:ext uri="{BB962C8B-B14F-4D97-AF65-F5344CB8AC3E}">
        <p14:creationId xmlns:p14="http://schemas.microsoft.com/office/powerpoint/2010/main" val="1519088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0" y="1981200"/>
            <a:ext cx="9906000" cy="3416320"/>
          </a:xfrm>
          <a:prstGeom prst="rect">
            <a:avLst/>
          </a:prstGeom>
          <a:noFill/>
        </p:spPr>
        <p:txBody>
          <a:bodyPr wrap="square" rtlCol="0">
            <a:spAutoFit/>
          </a:bodyPr>
          <a:lstStyle/>
          <a:p>
            <a:pPr marL="800100" lvl="1" indent="-342900">
              <a:buFont typeface="Wingdings" panose="05000000000000000000" pitchFamily="2" charset="2"/>
              <a:buChar char="§"/>
            </a:pPr>
            <a:r>
              <a:rPr lang="en-US" sz="2400" dirty="0"/>
              <a:t>Technical Debt Estimates rely on Software Health where the estimated effort to fix each Code Insight occurrence is considered</a:t>
            </a:r>
          </a:p>
          <a:p>
            <a:pPr marL="800100" lvl="1" indent="-342900">
              <a:buFont typeface="Wingdings" panose="05000000000000000000" pitchFamily="2" charset="2"/>
              <a:buChar char="§"/>
            </a:pPr>
            <a:r>
              <a:rPr lang="en-US" sz="2400" dirty="0"/>
              <a:t>The effort is expressed in minutes, hours or person-days.</a:t>
            </a:r>
          </a:p>
          <a:p>
            <a:pPr marL="800100" lvl="1" indent="-342900">
              <a:buFont typeface="Wingdings" panose="05000000000000000000" pitchFamily="2" charset="2"/>
              <a:buChar char="§"/>
            </a:pPr>
            <a:r>
              <a:rPr lang="en-US" sz="2400" dirty="0"/>
              <a:t>The Technical Debt Effort model can be customized</a:t>
            </a:r>
          </a:p>
          <a:p>
            <a:pPr marL="800100" lvl="1" indent="-342900">
              <a:buFont typeface="Wingdings" panose="05000000000000000000" pitchFamily="2" charset="2"/>
              <a:buChar char="§"/>
            </a:pPr>
            <a:endParaRPr lang="en-US" sz="2400" dirty="0"/>
          </a:p>
          <a:p>
            <a:pPr lvl="1"/>
            <a:r>
              <a:rPr lang="en-US" sz="2400" dirty="0"/>
              <a:t>For more information: </a:t>
            </a:r>
            <a:br>
              <a:rPr lang="en-US" sz="2400" dirty="0"/>
            </a:br>
            <a:r>
              <a:rPr lang="en-US" sz="2400" dirty="0">
                <a:solidFill>
                  <a:srgbClr val="00B0F0"/>
                </a:solidFill>
                <a:hlinkClick r:id="rId2">
                  <a:extLst>
                    <a:ext uri="{A12FA001-AC4F-418D-AE19-62706E023703}">
                      <ahyp:hlinkClr xmlns:ahyp="http://schemas.microsoft.com/office/drawing/2018/hyperlinkcolor" val="tx"/>
                    </a:ext>
                  </a:extLst>
                </a:hlinkClick>
              </a:rPr>
              <a:t>https://doc.casthighlight.com/feature-focus-enhanced-technical-debt-estimates</a:t>
            </a:r>
            <a:r>
              <a:rPr lang="en-US" sz="2400" dirty="0">
                <a:solidFill>
                  <a:srgbClr val="FFFFFF"/>
                </a:solidFill>
                <a:hlinkClick r:id="rId2">
                  <a:extLst>
                    <a:ext uri="{A12FA001-AC4F-418D-AE19-62706E023703}">
                      <ahyp:hlinkClr xmlns:ahyp="http://schemas.microsoft.com/office/drawing/2018/hyperlinkcolor" val="tx"/>
                    </a:ext>
                  </a:extLst>
                </a:hlinkClick>
              </a:rPr>
              <a:t>/</a:t>
            </a:r>
            <a:endParaRPr lang="en-US" sz="2400" dirty="0"/>
          </a:p>
          <a:p>
            <a:pPr lvl="1"/>
            <a:endParaRPr lang="en-US" sz="2400" dirty="0"/>
          </a:p>
        </p:txBody>
      </p:sp>
      <p:sp>
        <p:nvSpPr>
          <p:cNvPr id="16" name="Rectangle 15">
            <a:extLst>
              <a:ext uri="{FF2B5EF4-FFF2-40B4-BE49-F238E27FC236}">
                <a16:creationId xmlns:a16="http://schemas.microsoft.com/office/drawing/2014/main" id="{5D9BF3AB-E01B-4E90-A027-A6F932BCABCC}"/>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Technical Debt Estimates</a:t>
            </a:r>
          </a:p>
        </p:txBody>
      </p:sp>
      <p:pic>
        <p:nvPicPr>
          <p:cNvPr id="17" name="Picture 2" descr="Preview">
            <a:extLst>
              <a:ext uri="{FF2B5EF4-FFF2-40B4-BE49-F238E27FC236}">
                <a16:creationId xmlns:a16="http://schemas.microsoft.com/office/drawing/2014/main" id="{E85FF3A6-DF71-4384-87EF-D6497EC6CE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132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828800"/>
            <a:ext cx="8382000" cy="3046988"/>
          </a:xfrm>
          <a:prstGeom prst="rect">
            <a:avLst/>
          </a:prstGeom>
          <a:noFill/>
        </p:spPr>
        <p:txBody>
          <a:bodyPr wrap="square" rtlCol="0">
            <a:spAutoFit/>
          </a:bodyPr>
          <a:lstStyle/>
          <a:p>
            <a:pPr lvl="1"/>
            <a:r>
              <a:rPr lang="en-US" sz="2400" dirty="0">
                <a:solidFill>
                  <a:schemeClr val="tx1">
                    <a:lumMod val="50000"/>
                    <a:lumOff val="50000"/>
                  </a:schemeClr>
                </a:solidFill>
              </a:rPr>
              <a:t>Example</a:t>
            </a:r>
          </a:p>
          <a:p>
            <a:pPr marL="800100" lvl="1" indent="-342900">
              <a:buFont typeface="Wingdings" panose="05000000000000000000" pitchFamily="2" charset="2"/>
              <a:buChar char="§"/>
            </a:pPr>
            <a:r>
              <a:rPr lang="en-US" sz="2400" b="1" dirty="0"/>
              <a:t>Health Factor </a:t>
            </a:r>
            <a:r>
              <a:rPr lang="en-US" sz="2400" dirty="0"/>
              <a:t>– Software Resiliency</a:t>
            </a:r>
          </a:p>
          <a:p>
            <a:pPr marL="1257300" lvl="2" indent="-342900">
              <a:buFont typeface="Wingdings" panose="05000000000000000000" pitchFamily="2" charset="2"/>
              <a:buChar char="§"/>
            </a:pPr>
            <a:r>
              <a:rPr lang="en-US" sz="2400" b="1" dirty="0"/>
              <a:t>Quality Alarm</a:t>
            </a:r>
            <a:r>
              <a:rPr lang="en-US" sz="2400" dirty="0"/>
              <a:t> – Best Practices</a:t>
            </a:r>
          </a:p>
          <a:p>
            <a:pPr marL="1714500" lvl="3" indent="-342900">
              <a:buFont typeface="Wingdings" panose="05000000000000000000" pitchFamily="2" charset="2"/>
              <a:buChar char="§"/>
            </a:pPr>
            <a:r>
              <a:rPr lang="en-US" sz="2400" b="1" dirty="0"/>
              <a:t>Code Insight </a:t>
            </a:r>
            <a:r>
              <a:rPr lang="en-US" sz="2400" dirty="0"/>
              <a:t>– Avoid too many GROUP BY in queries</a:t>
            </a:r>
          </a:p>
          <a:p>
            <a:pPr marL="2171700" lvl="4" indent="-342900">
              <a:buFont typeface="Wingdings" panose="05000000000000000000" pitchFamily="2" charset="2"/>
              <a:buChar char="§"/>
            </a:pPr>
            <a:r>
              <a:rPr lang="en-US" sz="2400" b="1" dirty="0"/>
              <a:t>Trigger</a:t>
            </a:r>
            <a:r>
              <a:rPr lang="en-US" sz="2400" dirty="0"/>
              <a:t> – Threshold defined by count on a</a:t>
            </a:r>
          </a:p>
          <a:p>
            <a:pPr marL="2628900" lvl="5" indent="-342900">
              <a:buFont typeface="Wingdings" panose="05000000000000000000" pitchFamily="2" charset="2"/>
              <a:buChar char="§"/>
            </a:pPr>
            <a:r>
              <a:rPr lang="en-US" sz="2400" b="1" dirty="0"/>
              <a:t>Code Pattern </a:t>
            </a:r>
            <a:r>
              <a:rPr lang="en-US" sz="2400" dirty="0"/>
              <a:t>defined by:</a:t>
            </a:r>
          </a:p>
          <a:p>
            <a:pPr marL="3086100" lvl="6" indent="-342900">
              <a:buFont typeface="Wingdings" panose="05000000000000000000" pitchFamily="2" charset="2"/>
              <a:buChar char="§"/>
            </a:pPr>
            <a:r>
              <a:rPr lang="en-US" sz="2400" dirty="0"/>
              <a:t>Total SQL queries found in code</a:t>
            </a:r>
          </a:p>
          <a:p>
            <a:pPr marL="3086100" lvl="6" indent="-342900">
              <a:buFont typeface="Wingdings" panose="05000000000000000000" pitchFamily="2" charset="2"/>
              <a:buChar char="§"/>
            </a:pPr>
            <a:r>
              <a:rPr lang="en-US" sz="2400" dirty="0"/>
              <a:t>Total number of GROUP BY</a:t>
            </a:r>
          </a:p>
        </p:txBody>
      </p:sp>
      <p:sp>
        <p:nvSpPr>
          <p:cNvPr id="9" name="Rectangle 8">
            <a:extLst>
              <a:ext uri="{FF2B5EF4-FFF2-40B4-BE49-F238E27FC236}">
                <a16:creationId xmlns:a16="http://schemas.microsoft.com/office/drawing/2014/main" id="{F812128F-1243-4EE4-AB40-85764A51F687}"/>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Structure</a:t>
            </a:r>
          </a:p>
        </p:txBody>
      </p:sp>
      <p:pic>
        <p:nvPicPr>
          <p:cNvPr id="10" name="Picture 2" descr="Preview">
            <a:extLst>
              <a:ext uri="{FF2B5EF4-FFF2-40B4-BE49-F238E27FC236}">
                <a16:creationId xmlns:a16="http://schemas.microsoft.com/office/drawing/2014/main" id="{66E53757-F571-4B41-9D86-A4B5069563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934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29000"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57600"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809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3095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7667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953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39858" y="6117223"/>
            <a:ext cx="1408142" cy="338554"/>
          </a:xfrm>
          <a:prstGeom prst="rect">
            <a:avLst/>
          </a:prstGeom>
          <a:noFill/>
        </p:spPr>
        <p:txBody>
          <a:bodyPr wrap="none" rtlCol="0">
            <a:spAutoFit/>
          </a:bodyPr>
          <a:lstStyle/>
          <a:p>
            <a:pPr algn="r"/>
            <a:r>
              <a:rPr lang="en-US" sz="1600" dirty="0"/>
              <a:t>Code Counters</a:t>
            </a:r>
          </a:p>
        </p:txBody>
      </p:sp>
      <p:sp>
        <p:nvSpPr>
          <p:cNvPr id="27" name="Rectangle 26"/>
          <p:cNvSpPr/>
          <p:nvPr/>
        </p:nvSpPr>
        <p:spPr>
          <a:xfrm>
            <a:off x="54525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6811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1383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3669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8241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0527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5099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7385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1957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4243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1640243" y="3347117"/>
            <a:ext cx="5490807" cy="1738452"/>
            <a:chOff x="116242" y="3347117"/>
            <a:chExt cx="5490807" cy="1738452"/>
          </a:xfrm>
        </p:grpSpPr>
        <p:sp>
          <p:nvSpPr>
            <p:cNvPr id="19" name="TextBox 18"/>
            <p:cNvSpPr txBox="1"/>
            <p:nvPr/>
          </p:nvSpPr>
          <p:spPr>
            <a:xfrm>
              <a:off x="116242" y="3359874"/>
              <a:ext cx="1407758" cy="338554"/>
            </a:xfrm>
            <a:prstGeom prst="rect">
              <a:avLst/>
            </a:prstGeom>
            <a:noFill/>
          </p:spPr>
          <p:txBody>
            <a:bodyPr wrap="none" rtlCol="0">
              <a:spAutoFit/>
            </a:bodyPr>
            <a:lstStyle/>
            <a:p>
              <a:pPr algn="r"/>
              <a:r>
                <a:rPr lang="en-US" sz="1600" dirty="0"/>
                <a:t>Quality Alarms</a:t>
              </a:r>
            </a:p>
          </p:txBody>
        </p:sp>
        <p:sp>
          <p:nvSpPr>
            <p:cNvPr id="6" name="Rectangle 5"/>
            <p:cNvSpPr/>
            <p:nvPr/>
          </p:nvSpPr>
          <p:spPr>
            <a:xfrm>
              <a:off x="4536016" y="3347117"/>
              <a:ext cx="1071033" cy="173845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614333" y="3414851"/>
              <a:ext cx="228600" cy="228600"/>
            </a:xfrm>
            <a:prstGeom prst="rect">
              <a:avLst/>
            </a:prstGeom>
            <a:solidFill>
              <a:srgbClr val="37C995"/>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88815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9110133" y="6167910"/>
            <a:ext cx="228600" cy="228600"/>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4080933" y="4800600"/>
            <a:ext cx="5029200" cy="228600"/>
            <a:chOff x="2556933" y="4800600"/>
            <a:chExt cx="5029200" cy="228600"/>
          </a:xfrm>
        </p:grpSpPr>
        <p:sp>
          <p:nvSpPr>
            <p:cNvPr id="23" name="Rectangle 22"/>
            <p:cNvSpPr/>
            <p:nvPr/>
          </p:nvSpPr>
          <p:spPr>
            <a:xfrm>
              <a:off x="2556933" y="4800600"/>
              <a:ext cx="228600" cy="228600"/>
            </a:xfrm>
            <a:prstGeom prst="rect">
              <a:avLst/>
            </a:prstGeom>
            <a:solidFill>
              <a:srgbClr val="37C995"/>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242733" y="4800600"/>
              <a:ext cx="228600" cy="228600"/>
            </a:xfrm>
            <a:prstGeom prst="rect">
              <a:avLst/>
            </a:prstGeom>
            <a:solidFill>
              <a:srgbClr val="FF9900"/>
            </a:solidFill>
            <a:ln w="12700">
              <a:solidFill>
                <a:srgbClr val="E2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928533" y="4800600"/>
              <a:ext cx="228600" cy="228600"/>
            </a:xfrm>
            <a:prstGeom prst="rect">
              <a:avLst/>
            </a:prstGeom>
            <a:solidFill>
              <a:srgbClr val="FF9900"/>
            </a:solidFill>
            <a:ln w="12700">
              <a:solidFill>
                <a:srgbClr val="E2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614333" y="4800600"/>
              <a:ext cx="228600" cy="228600"/>
            </a:xfrm>
            <a:prstGeom prst="rect">
              <a:avLst/>
            </a:prstGeom>
            <a:solidFill>
              <a:srgbClr val="37C995"/>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300133" y="4800600"/>
              <a:ext cx="228600" cy="228600"/>
            </a:xfrm>
            <a:prstGeom prst="rect">
              <a:avLst/>
            </a:prstGeom>
            <a:solidFill>
              <a:srgbClr val="37C995"/>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985933" y="4800600"/>
              <a:ext cx="228600" cy="228600"/>
            </a:xfrm>
            <a:prstGeom prst="rect">
              <a:avLst/>
            </a:prstGeom>
            <a:solidFill>
              <a:srgbClr val="37C995"/>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6671733" y="4800600"/>
              <a:ext cx="228600" cy="228600"/>
            </a:xfrm>
            <a:prstGeom prst="rect">
              <a:avLst/>
            </a:prstGeom>
            <a:solidFill>
              <a:srgbClr val="E46C0A"/>
            </a:solidFill>
            <a:ln w="12700">
              <a:solidFill>
                <a:srgbClr val="D54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357533" y="4800600"/>
              <a:ext cx="228600" cy="228600"/>
            </a:xfrm>
            <a:prstGeom prst="rect">
              <a:avLst/>
            </a:prstGeom>
            <a:solidFill>
              <a:srgbClr val="FF9900"/>
            </a:solidFill>
            <a:ln w="12700">
              <a:solidFill>
                <a:srgbClr val="E2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3429001" y="3413347"/>
            <a:ext cx="4995333" cy="230105"/>
            <a:chOff x="1905000" y="3413346"/>
            <a:chExt cx="4995333" cy="230105"/>
          </a:xfrm>
        </p:grpSpPr>
        <p:sp>
          <p:nvSpPr>
            <p:cNvPr id="33" name="Rectangle 32"/>
            <p:cNvSpPr/>
            <p:nvPr/>
          </p:nvSpPr>
          <p:spPr>
            <a:xfrm>
              <a:off x="1905000" y="3414851"/>
              <a:ext cx="228600" cy="228600"/>
            </a:xfrm>
            <a:prstGeom prst="rect">
              <a:avLst/>
            </a:prstGeom>
            <a:solidFill>
              <a:srgbClr val="FF9900"/>
            </a:solidFill>
            <a:ln w="12700">
              <a:solidFill>
                <a:srgbClr val="E2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242733" y="3414851"/>
              <a:ext cx="228600" cy="228600"/>
            </a:xfrm>
            <a:prstGeom prst="rect">
              <a:avLst/>
            </a:prstGeom>
            <a:solidFill>
              <a:srgbClr val="FF9900"/>
            </a:solidFill>
            <a:ln w="12700">
              <a:solidFill>
                <a:srgbClr val="E2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671733" y="3413346"/>
              <a:ext cx="228600" cy="228600"/>
            </a:xfrm>
            <a:prstGeom prst="rect">
              <a:avLst/>
            </a:prstGeom>
            <a:solidFill>
              <a:srgbClr val="E46C0A"/>
            </a:solidFill>
            <a:ln w="12700">
              <a:solidFill>
                <a:srgbClr val="D54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6134101" y="2036178"/>
            <a:ext cx="2290233" cy="232251"/>
            <a:chOff x="4610100" y="2036177"/>
            <a:chExt cx="2290233" cy="232251"/>
          </a:xfrm>
        </p:grpSpPr>
        <p:sp>
          <p:nvSpPr>
            <p:cNvPr id="50" name="Rectangle 49"/>
            <p:cNvSpPr/>
            <p:nvPr/>
          </p:nvSpPr>
          <p:spPr>
            <a:xfrm>
              <a:off x="4610100" y="2036177"/>
              <a:ext cx="228600" cy="228600"/>
            </a:xfrm>
            <a:prstGeom prst="rect">
              <a:avLst/>
            </a:prstGeom>
            <a:solidFill>
              <a:srgbClr val="37C995"/>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671733" y="2039828"/>
              <a:ext cx="228600" cy="228600"/>
            </a:xfrm>
            <a:prstGeom prst="rect">
              <a:avLst/>
            </a:prstGeom>
            <a:solidFill>
              <a:srgbClr val="E46C0A"/>
            </a:solidFill>
            <a:ln w="12700">
              <a:solidFill>
                <a:srgbClr val="D54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1752774" y="4725792"/>
            <a:ext cx="6040864" cy="1738452"/>
            <a:chOff x="228774" y="4725792"/>
            <a:chExt cx="6040864" cy="1738452"/>
          </a:xfrm>
        </p:grpSpPr>
        <p:sp>
          <p:nvSpPr>
            <p:cNvPr id="18" name="TextBox 17"/>
            <p:cNvSpPr txBox="1"/>
            <p:nvPr/>
          </p:nvSpPr>
          <p:spPr>
            <a:xfrm>
              <a:off x="228774" y="4738548"/>
              <a:ext cx="1295226" cy="338554"/>
            </a:xfrm>
            <a:prstGeom prst="rect">
              <a:avLst/>
            </a:prstGeom>
            <a:noFill/>
          </p:spPr>
          <p:txBody>
            <a:bodyPr wrap="none" rtlCol="0">
              <a:spAutoFit/>
            </a:bodyPr>
            <a:lstStyle/>
            <a:p>
              <a:pPr algn="r"/>
              <a:r>
                <a:rPr lang="en-US" sz="1600" dirty="0"/>
                <a:t>Code Insights</a:t>
              </a:r>
            </a:p>
          </p:txBody>
        </p:sp>
        <p:sp>
          <p:nvSpPr>
            <p:cNvPr id="21" name="Rectangle 20"/>
            <p:cNvSpPr/>
            <p:nvPr/>
          </p:nvSpPr>
          <p:spPr>
            <a:xfrm>
              <a:off x="1905000" y="4800600"/>
              <a:ext cx="228600" cy="228600"/>
            </a:xfrm>
            <a:prstGeom prst="rect">
              <a:avLst/>
            </a:prstGeom>
            <a:solidFill>
              <a:srgbClr val="E46C0A"/>
            </a:solidFill>
            <a:ln w="12700">
              <a:solidFill>
                <a:srgbClr val="D54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807632" y="4725792"/>
              <a:ext cx="647700" cy="173845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2957385" y="5433606"/>
              <a:ext cx="3312253" cy="369332"/>
            </a:xfrm>
            <a:prstGeom prst="rect">
              <a:avLst/>
            </a:prstGeom>
            <a:noFill/>
          </p:spPr>
          <p:txBody>
            <a:bodyPr wrap="none" rtlCol="0">
              <a:spAutoFit/>
            </a:bodyPr>
            <a:lstStyle/>
            <a:p>
              <a:r>
                <a:rPr lang="en-US" dirty="0"/>
                <a:t>Highlight Code Insight Calibration</a:t>
              </a:r>
            </a:p>
          </p:txBody>
        </p:sp>
      </p:grpSp>
      <p:grpSp>
        <p:nvGrpSpPr>
          <p:cNvPr id="62" name="Group 61"/>
          <p:cNvGrpSpPr/>
          <p:nvPr/>
        </p:nvGrpSpPr>
        <p:grpSpPr>
          <a:xfrm>
            <a:off x="1743926" y="1981200"/>
            <a:ext cx="7657257" cy="1738452"/>
            <a:chOff x="219925" y="1981200"/>
            <a:chExt cx="7657257" cy="1738452"/>
          </a:xfrm>
        </p:grpSpPr>
        <p:sp>
          <p:nvSpPr>
            <p:cNvPr id="20" name="TextBox 19"/>
            <p:cNvSpPr txBox="1"/>
            <p:nvPr/>
          </p:nvSpPr>
          <p:spPr>
            <a:xfrm>
              <a:off x="219925" y="1981200"/>
              <a:ext cx="1304075" cy="338554"/>
            </a:xfrm>
            <a:prstGeom prst="rect">
              <a:avLst/>
            </a:prstGeom>
            <a:noFill/>
          </p:spPr>
          <p:txBody>
            <a:bodyPr wrap="none" rtlCol="0">
              <a:spAutoFit/>
            </a:bodyPr>
            <a:lstStyle/>
            <a:p>
              <a:pPr algn="r"/>
              <a:r>
                <a:rPr lang="en-US" sz="1600" dirty="0"/>
                <a:t>Health Factor</a:t>
              </a:r>
            </a:p>
          </p:txBody>
        </p:sp>
        <p:sp>
          <p:nvSpPr>
            <p:cNvPr id="49" name="Rectangle 48"/>
            <p:cNvSpPr/>
            <p:nvPr/>
          </p:nvSpPr>
          <p:spPr>
            <a:xfrm>
              <a:off x="1905000" y="2036177"/>
              <a:ext cx="228600" cy="228600"/>
            </a:xfrm>
            <a:prstGeom prst="rect">
              <a:avLst/>
            </a:prstGeom>
            <a:solidFill>
              <a:srgbClr val="FF9900"/>
            </a:solidFill>
            <a:ln w="12700">
              <a:solidFill>
                <a:srgbClr val="E28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840664" y="1981200"/>
              <a:ext cx="1708986" cy="173845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4468685" y="2537617"/>
              <a:ext cx="3408497" cy="369332"/>
            </a:xfrm>
            <a:prstGeom prst="rect">
              <a:avLst/>
            </a:prstGeom>
            <a:noFill/>
          </p:spPr>
          <p:txBody>
            <a:bodyPr wrap="none" rtlCol="0">
              <a:spAutoFit/>
            </a:bodyPr>
            <a:lstStyle/>
            <a:p>
              <a:r>
                <a:rPr lang="en-US" dirty="0"/>
                <a:t>Highlight Health Factor Calibration</a:t>
              </a:r>
            </a:p>
          </p:txBody>
        </p:sp>
      </p:grpSp>
      <p:sp>
        <p:nvSpPr>
          <p:cNvPr id="2" name="Rectangular Callout 1"/>
          <p:cNvSpPr/>
          <p:nvPr/>
        </p:nvSpPr>
        <p:spPr>
          <a:xfrm>
            <a:off x="3238501" y="4232824"/>
            <a:ext cx="3242733" cy="1752600"/>
          </a:xfrm>
          <a:prstGeom prst="wedgeRectCallout">
            <a:avLst>
              <a:gd name="adj1" fmla="val -33105"/>
              <a:gd name="adj2" fmla="val 66365"/>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Highlight analyzers scan the source files and count code patterns such as database queries, logical conditions, commented-out lines, etc.</a:t>
            </a:r>
          </a:p>
        </p:txBody>
      </p:sp>
      <p:sp>
        <p:nvSpPr>
          <p:cNvPr id="55" name="Rectangular Callout 54"/>
          <p:cNvSpPr/>
          <p:nvPr/>
        </p:nvSpPr>
        <p:spPr>
          <a:xfrm>
            <a:off x="3243149" y="2862325"/>
            <a:ext cx="3242733" cy="1752600"/>
          </a:xfrm>
          <a:prstGeom prst="wedgeRectCallout">
            <a:avLst>
              <a:gd name="adj1" fmla="val -33105"/>
              <a:gd name="adj2" fmla="val 66365"/>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Based on thousands applications we analyzed and benchmarked, we calibrate thresholds that will trigger a code insight, based on the defect volume we statistically observed.</a:t>
            </a:r>
          </a:p>
        </p:txBody>
      </p:sp>
      <p:sp>
        <p:nvSpPr>
          <p:cNvPr id="59" name="Rectangular Callout 58"/>
          <p:cNvSpPr/>
          <p:nvPr/>
        </p:nvSpPr>
        <p:spPr>
          <a:xfrm>
            <a:off x="5936834" y="2004608"/>
            <a:ext cx="3242733" cy="1348193"/>
          </a:xfrm>
          <a:prstGeom prst="wedgeRectCallout">
            <a:avLst>
              <a:gd name="adj1" fmla="val -33105"/>
              <a:gd name="adj2" fmla="val 66365"/>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An alarm is the intermediate (not visible to end users) aggregation level of the underlying code insight scores.</a:t>
            </a:r>
          </a:p>
        </p:txBody>
      </p:sp>
      <p:sp>
        <p:nvSpPr>
          <p:cNvPr id="64" name="Rectangular Callout 63"/>
          <p:cNvSpPr/>
          <p:nvPr/>
        </p:nvSpPr>
        <p:spPr>
          <a:xfrm>
            <a:off x="3273197" y="2421652"/>
            <a:ext cx="3242733" cy="1114030"/>
          </a:xfrm>
          <a:prstGeom prst="wedgeRectCallout">
            <a:avLst>
              <a:gd name="adj1" fmla="val -33366"/>
              <a:gd name="adj2" fmla="val -73476"/>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A health factor is the aggregation of the underlying quality alarm scores.</a:t>
            </a:r>
          </a:p>
        </p:txBody>
      </p:sp>
      <p:sp>
        <p:nvSpPr>
          <p:cNvPr id="65" name="Rectangle 64">
            <a:extLst>
              <a:ext uri="{FF2B5EF4-FFF2-40B4-BE49-F238E27FC236}">
                <a16:creationId xmlns:a16="http://schemas.microsoft.com/office/drawing/2014/main" id="{5AB8F42C-253C-4804-A810-AE3C561C5785}"/>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Model Computation Steps</a:t>
            </a:r>
          </a:p>
        </p:txBody>
      </p:sp>
      <p:pic>
        <p:nvPicPr>
          <p:cNvPr id="66" name="Picture 2" descr="Preview">
            <a:extLst>
              <a:ext uri="{FF2B5EF4-FFF2-40B4-BE49-F238E27FC236}">
                <a16:creationId xmlns:a16="http://schemas.microsoft.com/office/drawing/2014/main" id="{F07C27F5-B9B1-4E22-A56D-D340286CE8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39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5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5" grpId="0" animBg="1"/>
      <p:bldP spid="55" grpId="1" animBg="1"/>
      <p:bldP spid="59" grpId="0" animBg="1"/>
      <p:bldP spid="59" grpId="1" animBg="1"/>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600" u="sng" dirty="0"/>
              <a:t>Software Health </a:t>
            </a:r>
            <a:r>
              <a:rPr lang="en-US" sz="1600" dirty="0"/>
              <a:t>indicated how your application complies with programming best practices that increase resiliency, improve agility and reduce complexity. Software Health score is the straight average of Software Resiliency, Software Agility and Software Elegance scores.</a:t>
            </a:r>
            <a:endParaRPr lang="fr-FR" sz="1600" dirty="0"/>
          </a:p>
        </p:txBody>
      </p:sp>
      <p:sp>
        <p:nvSpPr>
          <p:cNvPr id="17" name="Rectangle 16">
            <a:extLst>
              <a:ext uri="{FF2B5EF4-FFF2-40B4-BE49-F238E27FC236}">
                <a16:creationId xmlns:a16="http://schemas.microsoft.com/office/drawing/2014/main" id="{F7CFAD3A-D618-4C1C-AA36-AFA4D5F03B9D}"/>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Health</a:t>
            </a:r>
          </a:p>
        </p:txBody>
      </p:sp>
      <p:pic>
        <p:nvPicPr>
          <p:cNvPr id="18" name="Picture 2" descr="Preview">
            <a:extLst>
              <a:ext uri="{FF2B5EF4-FFF2-40B4-BE49-F238E27FC236}">
                <a16:creationId xmlns:a16="http://schemas.microsoft.com/office/drawing/2014/main" id="{D04CCF88-00AC-493D-B4F9-7501918885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CF4676-03C9-415B-AAFD-1B7E42218B7E}"/>
              </a:ext>
            </a:extLst>
          </p:cNvPr>
          <p:cNvSpPr txBox="1"/>
          <p:nvPr/>
        </p:nvSpPr>
        <p:spPr>
          <a:xfrm>
            <a:off x="1657541" y="3886200"/>
            <a:ext cx="8876917" cy="523220"/>
          </a:xfrm>
          <a:prstGeom prst="rect">
            <a:avLst/>
          </a:prstGeom>
          <a:noFill/>
        </p:spPr>
        <p:txBody>
          <a:bodyPr wrap="none" rtlCol="0">
            <a:spAutoFit/>
          </a:bodyPr>
          <a:lstStyle/>
          <a:p>
            <a:r>
              <a:rPr lang="en-US" sz="2800" dirty="0"/>
              <a:t>(Software Resiliency + Software Agility + Software Elegance)</a:t>
            </a:r>
          </a:p>
        </p:txBody>
      </p:sp>
      <p:sp>
        <p:nvSpPr>
          <p:cNvPr id="19" name="TextBox 18">
            <a:extLst>
              <a:ext uri="{FF2B5EF4-FFF2-40B4-BE49-F238E27FC236}">
                <a16:creationId xmlns:a16="http://schemas.microsoft.com/office/drawing/2014/main" id="{A3870394-30C5-4E7B-8F66-55E607C38E1F}"/>
              </a:ext>
            </a:extLst>
          </p:cNvPr>
          <p:cNvSpPr txBox="1"/>
          <p:nvPr/>
        </p:nvSpPr>
        <p:spPr>
          <a:xfrm>
            <a:off x="1425489" y="4038602"/>
            <a:ext cx="9341019" cy="954107"/>
          </a:xfrm>
          <a:prstGeom prst="rect">
            <a:avLst/>
          </a:prstGeom>
          <a:noFill/>
        </p:spPr>
        <p:txBody>
          <a:bodyPr wrap="none" rtlCol="0">
            <a:spAutoFit/>
          </a:bodyPr>
          <a:lstStyle/>
          <a:p>
            <a:pPr algn="ctr"/>
            <a:r>
              <a:rPr lang="en-US" sz="2800" dirty="0"/>
              <a:t>___________________________________________________</a:t>
            </a:r>
          </a:p>
          <a:p>
            <a:pPr algn="ctr"/>
            <a:r>
              <a:rPr lang="en-US" sz="2800" dirty="0"/>
              <a:t>3</a:t>
            </a:r>
          </a:p>
        </p:txBody>
      </p:sp>
    </p:spTree>
    <p:extLst>
      <p:ext uri="{BB962C8B-B14F-4D97-AF65-F5344CB8AC3E}">
        <p14:creationId xmlns:p14="http://schemas.microsoft.com/office/powerpoint/2010/main" val="3389181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00" y="3180815"/>
            <a:ext cx="7620000" cy="2554545"/>
          </a:xfrm>
          <a:prstGeom prst="rect">
            <a:avLst/>
          </a:prstGeom>
          <a:noFill/>
        </p:spPr>
        <p:txBody>
          <a:bodyPr wrap="square" rtlCol="0">
            <a:spAutoFit/>
          </a:bodyPr>
          <a:lstStyle/>
          <a:p>
            <a:pPr marL="800100" lvl="1" indent="-342900">
              <a:buFont typeface="Wingdings" panose="05000000000000000000" pitchFamily="2" charset="2"/>
              <a:buChar char="§"/>
            </a:pPr>
            <a:r>
              <a:rPr lang="en-US" sz="2400" b="1" dirty="0"/>
              <a:t>Quality Alarms</a:t>
            </a:r>
            <a:endParaRPr lang="en-US" sz="2400" dirty="0"/>
          </a:p>
          <a:p>
            <a:pPr marL="1257300" lvl="2" indent="-342900">
              <a:buFont typeface="Wingdings" panose="05000000000000000000" pitchFamily="2" charset="2"/>
              <a:buChar char="§"/>
            </a:pPr>
            <a:r>
              <a:rPr lang="en-US" sz="2000" dirty="0"/>
              <a:t>Code Reliability</a:t>
            </a:r>
          </a:p>
          <a:p>
            <a:pPr marL="1257300" lvl="2" indent="-342900">
              <a:buFont typeface="Wingdings" panose="05000000000000000000" pitchFamily="2" charset="2"/>
              <a:buChar char="§"/>
            </a:pPr>
            <a:r>
              <a:rPr lang="en-US" sz="2000" dirty="0"/>
              <a:t>Programming Best Practices</a:t>
            </a:r>
          </a:p>
          <a:p>
            <a:pPr marL="1257300" lvl="2" indent="-342900">
              <a:buFont typeface="Wingdings" panose="05000000000000000000" pitchFamily="2" charset="2"/>
              <a:buChar char="§"/>
            </a:pPr>
            <a:endParaRPr lang="en-US" sz="2400" dirty="0"/>
          </a:p>
          <a:p>
            <a:pPr marL="1257300" lvl="2" indent="-342900">
              <a:buFont typeface="Wingdings" panose="05000000000000000000" pitchFamily="2" charset="2"/>
              <a:buChar char="§"/>
            </a:pPr>
            <a:endParaRPr lang="en-US" sz="2400" dirty="0"/>
          </a:p>
          <a:p>
            <a:pPr marL="1257300" lvl="2" indent="-342900">
              <a:buFont typeface="Wingdings" panose="05000000000000000000" pitchFamily="2" charset="2"/>
              <a:buChar char="§"/>
            </a:pPr>
            <a:endParaRPr lang="en-US" sz="2400" dirty="0"/>
          </a:p>
          <a:p>
            <a:pPr marL="800100" lvl="1" indent="-342900">
              <a:buFont typeface="Wingdings" panose="05000000000000000000" pitchFamily="2" charset="2"/>
              <a:buChar char="§"/>
            </a:pPr>
            <a:r>
              <a:rPr lang="en-US" sz="2400" dirty="0"/>
              <a:t>= (</a:t>
            </a:r>
            <a:r>
              <a:rPr lang="en-US" sz="2400" dirty="0" err="1"/>
              <a:t>CodeReliabilityScore</a:t>
            </a:r>
            <a:r>
              <a:rPr lang="en-US" sz="2400" dirty="0"/>
              <a:t> + </a:t>
            </a:r>
            <a:r>
              <a:rPr lang="en-US" sz="2400" dirty="0" err="1"/>
              <a:t>ProgBestPracticesScore</a:t>
            </a:r>
            <a:r>
              <a:rPr lang="en-US" sz="2400" dirty="0"/>
              <a:t>) / 2</a:t>
            </a:r>
          </a:p>
        </p:txBody>
      </p:sp>
      <p:sp>
        <p:nvSpPr>
          <p:cNvPr id="2" name="Rectangle 1"/>
          <p:cNvSpPr/>
          <p:nvPr/>
        </p:nvSpPr>
        <p:spPr>
          <a:xfrm>
            <a:off x="0" y="1524000"/>
            <a:ext cx="12192000" cy="12953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600" dirty="0">
                <a:hlinkClick r:id="rId2"/>
              </a:rPr>
              <a:t>Software Resiliency</a:t>
            </a:r>
            <a:r>
              <a:rPr lang="en-US" sz="1600" dirty="0"/>
              <a:t> indicates programming best practices that make software bullet-proof, more robust and secure.</a:t>
            </a:r>
            <a:r>
              <a:rPr lang="en-US" sz="1600" i="1" dirty="0"/>
              <a:t> This index is derived through technology-specific code analysis that searches for the presence of code patterns that may comprise the reliability of the software at short term. Higher is the Software Resiliency, lower is the likelihood of defects occurring in production.</a:t>
            </a:r>
            <a:endParaRPr lang="fr-FR" sz="1600" dirty="0"/>
          </a:p>
        </p:txBody>
      </p:sp>
      <p:grpSp>
        <p:nvGrpSpPr>
          <p:cNvPr id="3" name="Groupe 2"/>
          <p:cNvGrpSpPr/>
          <p:nvPr/>
        </p:nvGrpSpPr>
        <p:grpSpPr>
          <a:xfrm>
            <a:off x="6477000" y="3180814"/>
            <a:ext cx="1828800" cy="1709053"/>
            <a:chOff x="4419600" y="3013440"/>
            <a:chExt cx="1600200" cy="1521145"/>
          </a:xfrm>
        </p:grpSpPr>
        <p:sp>
          <p:nvSpPr>
            <p:cNvPr id="9" name="Rounded Rectangle 51"/>
            <p:cNvSpPr/>
            <p:nvPr/>
          </p:nvSpPr>
          <p:spPr>
            <a:xfrm>
              <a:off x="4419600" y="3086785"/>
              <a:ext cx="1600200" cy="1447800"/>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r>
                <a:rPr lang="en-US" sz="2400" baseline="30000" dirty="0">
                  <a:solidFill>
                    <a:schemeClr val="bg1"/>
                  </a:solidFill>
                  <a:latin typeface="Open Sans" panose="020B0606030504020204"/>
                  <a:ea typeface="Open Sans" panose="020B0606030504020204" pitchFamily="34" charset="0"/>
                  <a:cs typeface="Open Sans" panose="020B0606030504020204" pitchFamily="34" charset="0"/>
                </a:rPr>
                <a:t>Code Reliability</a:t>
              </a:r>
            </a:p>
          </p:txBody>
        </p:sp>
        <p:pic>
          <p:nvPicPr>
            <p:cNvPr id="10" name="Picture 5"/>
            <p:cNvPicPr>
              <a:picLocks noChangeAspect="1"/>
            </p:cNvPicPr>
            <p:nvPr/>
          </p:nvPicPr>
          <p:blipFill>
            <a:blip r:embed="rId3"/>
            <a:stretch>
              <a:fillRect/>
            </a:stretch>
          </p:blipFill>
          <p:spPr>
            <a:xfrm>
              <a:off x="4594689" y="3013440"/>
              <a:ext cx="1250020" cy="1154744"/>
            </a:xfrm>
            <a:prstGeom prst="rect">
              <a:avLst/>
            </a:prstGeom>
          </p:spPr>
        </p:pic>
      </p:grpSp>
      <p:grpSp>
        <p:nvGrpSpPr>
          <p:cNvPr id="12" name="Groupe 11"/>
          <p:cNvGrpSpPr/>
          <p:nvPr/>
        </p:nvGrpSpPr>
        <p:grpSpPr>
          <a:xfrm>
            <a:off x="8505903" y="3171289"/>
            <a:ext cx="1828800" cy="1728102"/>
            <a:chOff x="4419600" y="2996486"/>
            <a:chExt cx="1600200" cy="1538099"/>
          </a:xfrm>
        </p:grpSpPr>
        <p:sp>
          <p:nvSpPr>
            <p:cNvPr id="13" name="Rounded Rectangle 51"/>
            <p:cNvSpPr/>
            <p:nvPr/>
          </p:nvSpPr>
          <p:spPr>
            <a:xfrm>
              <a:off x="4419600" y="3086785"/>
              <a:ext cx="1600200" cy="1447800"/>
            </a:xfrm>
            <a:prstGeom prst="roundRect">
              <a:avLst>
                <a:gd name="adj" fmla="val 629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endParaRPr lang="en-US" sz="3200" baseline="30000" dirty="0">
                <a:solidFill>
                  <a:schemeClr val="bg1"/>
                </a:solidFill>
                <a:latin typeface="Open Sans" panose="020B0606030504020204"/>
                <a:ea typeface="Open Sans" panose="020B0606030504020204" pitchFamily="34" charset="0"/>
                <a:cs typeface="Open Sans" panose="020B0606030504020204" pitchFamily="34" charset="0"/>
              </a:endParaRPr>
            </a:p>
            <a:p>
              <a:pPr algn="ctr"/>
              <a:br>
                <a:rPr lang="en-US" sz="2400" baseline="30000" dirty="0">
                  <a:solidFill>
                    <a:schemeClr val="bg1"/>
                  </a:solidFill>
                  <a:latin typeface="Open Sans" panose="020B0606030504020204"/>
                  <a:ea typeface="Open Sans" panose="020B0606030504020204" pitchFamily="34" charset="0"/>
                  <a:cs typeface="Open Sans" panose="020B0606030504020204" pitchFamily="34" charset="0"/>
                </a:rPr>
              </a:br>
              <a:r>
                <a:rPr lang="en-US" sz="2400" baseline="30000" dirty="0">
                  <a:solidFill>
                    <a:schemeClr val="bg1"/>
                  </a:solidFill>
                  <a:latin typeface="Open Sans" panose="020B0606030504020204"/>
                  <a:ea typeface="Open Sans" panose="020B0606030504020204" pitchFamily="34" charset="0"/>
                  <a:cs typeface="Open Sans" panose="020B0606030504020204" pitchFamily="34" charset="0"/>
                </a:rPr>
                <a:t>Programming</a:t>
              </a:r>
              <a:br>
                <a:rPr lang="en-US" sz="2400" baseline="30000" dirty="0">
                  <a:solidFill>
                    <a:schemeClr val="bg1"/>
                  </a:solidFill>
                  <a:latin typeface="Open Sans" panose="020B0606030504020204"/>
                  <a:ea typeface="Open Sans" panose="020B0606030504020204" pitchFamily="34" charset="0"/>
                  <a:cs typeface="Open Sans" panose="020B0606030504020204" pitchFamily="34" charset="0"/>
                </a:rPr>
              </a:br>
              <a:r>
                <a:rPr lang="en-US" sz="2400" baseline="30000" dirty="0">
                  <a:solidFill>
                    <a:schemeClr val="bg1"/>
                  </a:solidFill>
                  <a:latin typeface="Open Sans" panose="020B0606030504020204"/>
                  <a:ea typeface="Open Sans" panose="020B0606030504020204" pitchFamily="34" charset="0"/>
                  <a:cs typeface="Open Sans" panose="020B0606030504020204" pitchFamily="34" charset="0"/>
                </a:rPr>
                <a:t>Best Practices</a:t>
              </a:r>
            </a:p>
          </p:txBody>
        </p:sp>
        <p:pic>
          <p:nvPicPr>
            <p:cNvPr id="14" name="Picture 5"/>
            <p:cNvPicPr>
              <a:picLocks noChangeAspect="1"/>
            </p:cNvPicPr>
            <p:nvPr/>
          </p:nvPicPr>
          <p:blipFill rotWithShape="1">
            <a:blip r:embed="rId3"/>
            <a:srcRect b="27276"/>
            <a:stretch/>
          </p:blipFill>
          <p:spPr>
            <a:xfrm>
              <a:off x="4602303" y="2996486"/>
              <a:ext cx="1250020" cy="839773"/>
            </a:xfrm>
            <a:prstGeom prst="rect">
              <a:avLst/>
            </a:prstGeom>
          </p:spPr>
        </p:pic>
      </p:grpSp>
      <p:sp>
        <p:nvSpPr>
          <p:cNvPr id="15" name="TextBox 32"/>
          <p:cNvSpPr txBox="1"/>
          <p:nvPr/>
        </p:nvSpPr>
        <p:spPr>
          <a:xfrm>
            <a:off x="6807683" y="4889867"/>
            <a:ext cx="1247137" cy="276999"/>
          </a:xfrm>
          <a:prstGeom prst="rect">
            <a:avLst/>
          </a:prstGeom>
          <a:noFill/>
        </p:spPr>
        <p:txBody>
          <a:bodyPr wrap="none" rtlCol="0">
            <a:spAutoFit/>
          </a:bodyPr>
          <a:lstStyle/>
          <a:p>
            <a:pPr algn="ctr"/>
            <a:r>
              <a:rPr lang="en-US" sz="12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50%)</a:t>
            </a:r>
          </a:p>
        </p:txBody>
      </p:sp>
      <p:sp>
        <p:nvSpPr>
          <p:cNvPr id="16" name="TextBox 32"/>
          <p:cNvSpPr txBox="1"/>
          <p:nvPr/>
        </p:nvSpPr>
        <p:spPr>
          <a:xfrm>
            <a:off x="8671790" y="4910820"/>
            <a:ext cx="1247137" cy="276999"/>
          </a:xfrm>
          <a:prstGeom prst="rect">
            <a:avLst/>
          </a:prstGeom>
          <a:noFill/>
        </p:spPr>
        <p:txBody>
          <a:bodyPr wrap="none" rtlCol="0">
            <a:spAutoFit/>
          </a:bodyPr>
          <a:lstStyle/>
          <a:p>
            <a:pPr algn="ctr"/>
            <a:r>
              <a:rPr lang="en-US" sz="1200" dirty="0">
                <a:solidFill>
                  <a:schemeClr val="tx1">
                    <a:lumMod val="75000"/>
                    <a:lumOff val="25000"/>
                  </a:schemeClr>
                </a:solidFill>
                <a:latin typeface="Open Sans" panose="020B0606030504020204"/>
                <a:ea typeface="Open Sans" panose="020B0606030504020204" pitchFamily="34" charset="0"/>
                <a:cs typeface="Open Sans" panose="020B0606030504020204" pitchFamily="34" charset="0"/>
              </a:rPr>
              <a:t>(weight of 50%)</a:t>
            </a:r>
          </a:p>
        </p:txBody>
      </p:sp>
      <p:sp>
        <p:nvSpPr>
          <p:cNvPr id="17" name="Rectangle 16">
            <a:extLst>
              <a:ext uri="{FF2B5EF4-FFF2-40B4-BE49-F238E27FC236}">
                <a16:creationId xmlns:a16="http://schemas.microsoft.com/office/drawing/2014/main" id="{F7CFAD3A-D618-4C1C-AA36-AFA4D5F03B9D}"/>
              </a:ext>
            </a:extLst>
          </p:cNvPr>
          <p:cNvSpPr/>
          <p:nvPr/>
        </p:nvSpPr>
        <p:spPr>
          <a:xfrm>
            <a:off x="0" y="533400"/>
            <a:ext cx="121920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75000"/>
                    <a:lumOff val="25000"/>
                  </a:schemeClr>
                </a:solidFill>
              </a:rPr>
              <a:t>Software Resiliency</a:t>
            </a:r>
          </a:p>
        </p:txBody>
      </p:sp>
      <p:pic>
        <p:nvPicPr>
          <p:cNvPr id="18" name="Picture 2" descr="Preview">
            <a:extLst>
              <a:ext uri="{FF2B5EF4-FFF2-40B4-BE49-F238E27FC236}">
                <a16:creationId xmlns:a16="http://schemas.microsoft.com/office/drawing/2014/main" id="{D04CCF88-00AC-493D-B4F9-7501918885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0764" y="685800"/>
            <a:ext cx="642636" cy="64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934103"/>
      </p:ext>
    </p:extLst>
  </p:cSld>
  <p:clrMapOvr>
    <a:masterClrMapping/>
  </p:clrMapOvr>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54124</TotalTime>
  <Words>4497</Words>
  <Application>Microsoft Office PowerPoint</Application>
  <PresentationFormat>Widescreen</PresentationFormat>
  <Paragraphs>534</Paragraphs>
  <Slides>57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Corbel</vt:lpstr>
      <vt:lpstr>Gotham Bold</vt:lpstr>
      <vt:lpstr>Gotham Book</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definition of Highlight?</dc:title>
  <dc:creator>Peter Pizzutillo</dc:creator>
  <cp:lastModifiedBy>Michael Muller</cp:lastModifiedBy>
  <cp:revision>441</cp:revision>
  <dcterms:created xsi:type="dcterms:W3CDTF">2013-08-12T16:39:09Z</dcterms:created>
  <dcterms:modified xsi:type="dcterms:W3CDTF">2023-01-16T07:40:12Z</dcterms:modified>
</cp:coreProperties>
</file>